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9" r:id="rId1"/>
  </p:sldMasterIdLst>
  <p:sldIdLst>
    <p:sldId id="256" r:id="rId2"/>
    <p:sldId id="257" r:id="rId3"/>
    <p:sldId id="261" r:id="rId4"/>
    <p:sldId id="259" r:id="rId5"/>
    <p:sldId id="262" r:id="rId6"/>
    <p:sldId id="345" r:id="rId7"/>
    <p:sldId id="478" r:id="rId8"/>
    <p:sldId id="474" r:id="rId9"/>
    <p:sldId id="482" r:id="rId10"/>
    <p:sldId id="484" r:id="rId11"/>
    <p:sldId id="485" r:id="rId12"/>
    <p:sldId id="260" r:id="rId13"/>
    <p:sldId id="488" r:id="rId14"/>
    <p:sldId id="479" r:id="rId15"/>
    <p:sldId id="328" r:id="rId16"/>
    <p:sldId id="329" r:id="rId17"/>
    <p:sldId id="459" r:id="rId18"/>
    <p:sldId id="346" r:id="rId19"/>
    <p:sldId id="480" r:id="rId20"/>
    <p:sldId id="466" r:id="rId21"/>
    <p:sldId id="467" r:id="rId22"/>
    <p:sldId id="481" r:id="rId23"/>
    <p:sldId id="461" r:id="rId24"/>
    <p:sldId id="470" r:id="rId25"/>
    <p:sldId id="462" r:id="rId26"/>
    <p:sldId id="465" r:id="rId27"/>
    <p:sldId id="348" r:id="rId28"/>
    <p:sldId id="486" r:id="rId29"/>
    <p:sldId id="354" r:id="rId30"/>
    <p:sldId id="353" r:id="rId31"/>
    <p:sldId id="334" r:id="rId32"/>
    <p:sldId id="463" r:id="rId33"/>
    <p:sldId id="282" r:id="rId3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8"/>
    <p:restoredTop sz="94595"/>
  </p:normalViewPr>
  <p:slideViewPr>
    <p:cSldViewPr snapToGrid="0" snapToObjects="1">
      <p:cViewPr varScale="1">
        <p:scale>
          <a:sx n="84" d="100"/>
          <a:sy n="84" d="100"/>
        </p:scale>
        <p:origin x="92"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1/28/2020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930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05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04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165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578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653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74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751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523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51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09B482E8-6E0E-1B4F-B1FD-C69DB9E858D9}" type="datetimeFigureOut">
              <a:rPr lang="en-US" smtClean="0"/>
              <a:pPr/>
              <a:t>1/28/2020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72896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1/28/2020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3742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4531B-DCDE-BE4A-A929-696092E79F41}"/>
              </a:ext>
            </a:extLst>
          </p:cNvPr>
          <p:cNvSpPr>
            <a:spLocks noGrp="1"/>
          </p:cNvSpPr>
          <p:nvPr>
            <p:ph type="ctrTitle"/>
          </p:nvPr>
        </p:nvSpPr>
        <p:spPr>
          <a:xfrm>
            <a:off x="2740810" y="97971"/>
            <a:ext cx="8549994" cy="4214643"/>
          </a:xfrm>
        </p:spPr>
        <p:txBody>
          <a:bodyPr>
            <a:normAutofit/>
          </a:bodyPr>
          <a:lstStyle/>
          <a:p>
            <a:pPr algn="ctr"/>
            <a:r>
              <a:rPr lang="en-US" sz="2800" b="1" dirty="0"/>
              <a:t>THE ROLE OF STANDARDS ORGANISATION OF NIGERIA (SON) IN FACILITATING NIGERIAN NON-OIL EXPORT THROUGH QUALITY ASSURANCE, STANDARDIZATION AND PACKAGING</a:t>
            </a:r>
            <a:br>
              <a:rPr lang="en-US" sz="2800" b="1" dirty="0"/>
            </a:br>
            <a:r>
              <a:rPr lang="en-US" sz="2800" b="1" dirty="0"/>
              <a:t/>
            </a:r>
            <a:br>
              <a:rPr lang="en-US" sz="2800" b="1" dirty="0"/>
            </a:br>
            <a:r>
              <a:rPr lang="en-US" sz="2800" b="1" dirty="0"/>
              <a:t>by </a:t>
            </a:r>
            <a:br>
              <a:rPr lang="en-US" sz="2800" b="1" dirty="0"/>
            </a:br>
            <a:r>
              <a:rPr lang="en-US" sz="2800" b="1" dirty="0"/>
              <a:t/>
            </a:r>
            <a:br>
              <a:rPr lang="en-US" sz="2800" b="1" dirty="0"/>
            </a:br>
            <a:r>
              <a:rPr lang="en-US" sz="2800" b="1" dirty="0"/>
              <a:t>OSITA ANTHONY ABOLOMA ESQ</a:t>
            </a:r>
            <a:br>
              <a:rPr lang="en-US" sz="2800" b="1" dirty="0"/>
            </a:br>
            <a:r>
              <a:rPr lang="en-US" sz="2800" b="1" dirty="0"/>
              <a:t>Director General/Chief Executive (SON)</a:t>
            </a:r>
          </a:p>
        </p:txBody>
      </p:sp>
      <p:sp>
        <p:nvSpPr>
          <p:cNvPr id="3" name="Subtitle 2">
            <a:extLst>
              <a:ext uri="{FF2B5EF4-FFF2-40B4-BE49-F238E27FC236}">
                <a16:creationId xmlns:a16="http://schemas.microsoft.com/office/drawing/2014/main" xmlns="" id="{57CBBCF1-09CA-9445-878F-60887D457F9A}"/>
              </a:ext>
            </a:extLst>
          </p:cNvPr>
          <p:cNvSpPr>
            <a:spLocks noGrp="1"/>
          </p:cNvSpPr>
          <p:nvPr>
            <p:ph type="subTitle" idx="1"/>
          </p:nvPr>
        </p:nvSpPr>
        <p:spPr>
          <a:xfrm>
            <a:off x="1948542" y="4312614"/>
            <a:ext cx="9582614" cy="1674530"/>
          </a:xfrm>
        </p:spPr>
        <p:txBody>
          <a:bodyPr>
            <a:normAutofit fontScale="40000" lnSpcReduction="20000"/>
          </a:bodyPr>
          <a:lstStyle/>
          <a:p>
            <a:pPr algn="ctr"/>
            <a:r>
              <a:rPr lang="en-US" sz="3500" b="1" dirty="0"/>
              <a:t>Represented by </a:t>
            </a:r>
          </a:p>
          <a:p>
            <a:pPr algn="ctr"/>
            <a:r>
              <a:rPr lang="en-US" sz="3500" b="1" dirty="0"/>
              <a:t>ENGR. IRMIYA IJAI MAMZA</a:t>
            </a:r>
            <a:endParaRPr lang="en-GB" sz="3500" b="1" dirty="0"/>
          </a:p>
          <a:p>
            <a:pPr algn="ctr"/>
            <a:r>
              <a:rPr lang="en-US" sz="2500" dirty="0"/>
              <a:t>DELTA STATE COORDINATOR, STANDARDS ORGANISATION OF NIGERIA</a:t>
            </a:r>
          </a:p>
          <a:p>
            <a:pPr algn="ctr"/>
            <a:endParaRPr lang="en-US" sz="3000" dirty="0"/>
          </a:p>
          <a:p>
            <a:pPr algn="ctr"/>
            <a:r>
              <a:rPr lang="en-US" dirty="0"/>
              <a:t>29</a:t>
            </a:r>
            <a:r>
              <a:rPr lang="en-US" baseline="30000" dirty="0"/>
              <a:t>TH</a:t>
            </a:r>
            <a:r>
              <a:rPr lang="en-US" dirty="0"/>
              <a:t> JANUARY, 2020</a:t>
            </a:r>
            <a:endParaRPr lang="en-GB" dirty="0"/>
          </a:p>
        </p:txBody>
      </p:sp>
      <p:pic>
        <p:nvPicPr>
          <p:cNvPr id="4" name="Picture 3">
            <a:extLst>
              <a:ext uri="{FF2B5EF4-FFF2-40B4-BE49-F238E27FC236}">
                <a16:creationId xmlns:a16="http://schemas.microsoft.com/office/drawing/2014/main" xmlns="" id="{C0FE033C-22D4-B042-857E-0ABF0599F847}"/>
              </a:ext>
            </a:extLst>
          </p:cNvPr>
          <p:cNvPicPr>
            <a:picLocks noChangeAspect="1"/>
          </p:cNvPicPr>
          <p:nvPr/>
        </p:nvPicPr>
        <p:blipFill>
          <a:blip r:embed="rId2"/>
          <a:stretch>
            <a:fillRect/>
          </a:stretch>
        </p:blipFill>
        <p:spPr>
          <a:xfrm>
            <a:off x="0" y="0"/>
            <a:ext cx="2642839" cy="2642839"/>
          </a:xfrm>
          <a:prstGeom prst="rect">
            <a:avLst/>
          </a:prstGeom>
        </p:spPr>
      </p:pic>
    </p:spTree>
    <p:extLst>
      <p:ext uri="{BB962C8B-B14F-4D97-AF65-F5344CB8AC3E}">
        <p14:creationId xmlns:p14="http://schemas.microsoft.com/office/powerpoint/2010/main" val="7223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47545-13F4-B74E-9734-88AF2B11C32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4F3EC62D-BB5C-5444-9948-C2B343F0A98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F9F92E31-5705-3B41-AEE4-F8A8B5F4FC6E}"/>
              </a:ext>
            </a:extLst>
          </p:cNvPr>
          <p:cNvPicPr>
            <a:picLocks noChangeAspect="1"/>
          </p:cNvPicPr>
          <p:nvPr/>
        </p:nvPicPr>
        <p:blipFill>
          <a:blip r:embed="rId2"/>
          <a:stretch>
            <a:fillRect/>
          </a:stretch>
        </p:blipFill>
        <p:spPr>
          <a:xfrm>
            <a:off x="0" y="-106703"/>
            <a:ext cx="12515850" cy="6900863"/>
          </a:xfrm>
          <a:prstGeom prst="rect">
            <a:avLst/>
          </a:prstGeom>
        </p:spPr>
      </p:pic>
    </p:spTree>
    <p:extLst>
      <p:ext uri="{BB962C8B-B14F-4D97-AF65-F5344CB8AC3E}">
        <p14:creationId xmlns:p14="http://schemas.microsoft.com/office/powerpoint/2010/main" val="60416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CE9536-1120-CF4F-9B40-66EA729523E4}"/>
              </a:ext>
            </a:extLst>
          </p:cNvPr>
          <p:cNvPicPr>
            <a:picLocks noChangeAspect="1"/>
          </p:cNvPicPr>
          <p:nvPr/>
        </p:nvPicPr>
        <p:blipFill>
          <a:blip r:embed="rId2"/>
          <a:stretch>
            <a:fillRect/>
          </a:stretch>
        </p:blipFill>
        <p:spPr>
          <a:xfrm>
            <a:off x="1" y="0"/>
            <a:ext cx="12192000" cy="6183086"/>
          </a:xfrm>
          <a:prstGeom prst="rect">
            <a:avLst/>
          </a:prstGeom>
        </p:spPr>
      </p:pic>
    </p:spTree>
    <p:extLst>
      <p:ext uri="{BB962C8B-B14F-4D97-AF65-F5344CB8AC3E}">
        <p14:creationId xmlns:p14="http://schemas.microsoft.com/office/powerpoint/2010/main" val="324230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89C880-322D-6840-8E9A-4FE376CE1A2E}"/>
              </a:ext>
            </a:extLst>
          </p:cNvPr>
          <p:cNvPicPr>
            <a:picLocks noChangeAspect="1"/>
          </p:cNvPicPr>
          <p:nvPr/>
        </p:nvPicPr>
        <p:blipFill>
          <a:blip r:embed="rId2"/>
          <a:stretch>
            <a:fillRect/>
          </a:stretch>
        </p:blipFill>
        <p:spPr>
          <a:xfrm>
            <a:off x="0" y="-1"/>
            <a:ext cx="5797258" cy="6143625"/>
          </a:xfrm>
          <a:prstGeom prst="rect">
            <a:avLst/>
          </a:prstGeom>
        </p:spPr>
      </p:pic>
      <p:pic>
        <p:nvPicPr>
          <p:cNvPr id="6" name="Picture 5">
            <a:extLst>
              <a:ext uri="{FF2B5EF4-FFF2-40B4-BE49-F238E27FC236}">
                <a16:creationId xmlns:a16="http://schemas.microsoft.com/office/drawing/2014/main" xmlns="" id="{719BBFEF-9653-2747-8F9D-704F7C800B17}"/>
              </a:ext>
            </a:extLst>
          </p:cNvPr>
          <p:cNvPicPr>
            <a:picLocks noChangeAspect="1"/>
          </p:cNvPicPr>
          <p:nvPr/>
        </p:nvPicPr>
        <p:blipFill>
          <a:blip r:embed="rId3"/>
          <a:stretch>
            <a:fillRect/>
          </a:stretch>
        </p:blipFill>
        <p:spPr>
          <a:xfrm>
            <a:off x="5555665" y="0"/>
            <a:ext cx="6636335" cy="6143624"/>
          </a:xfrm>
          <a:prstGeom prst="rect">
            <a:avLst/>
          </a:prstGeom>
        </p:spPr>
      </p:pic>
    </p:spTree>
    <p:extLst>
      <p:ext uri="{BB962C8B-B14F-4D97-AF65-F5344CB8AC3E}">
        <p14:creationId xmlns:p14="http://schemas.microsoft.com/office/powerpoint/2010/main" val="26970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8F70C27-A2C0-2543-9B85-5729D63606D8}"/>
              </a:ext>
            </a:extLst>
          </p:cNvPr>
          <p:cNvPicPr>
            <a:picLocks noChangeAspect="1"/>
          </p:cNvPicPr>
          <p:nvPr/>
        </p:nvPicPr>
        <p:blipFill>
          <a:blip r:embed="rId2"/>
          <a:stretch>
            <a:fillRect/>
          </a:stretch>
        </p:blipFill>
        <p:spPr>
          <a:xfrm>
            <a:off x="0" y="0"/>
            <a:ext cx="7272338" cy="6858000"/>
          </a:xfrm>
          <a:prstGeom prst="rect">
            <a:avLst/>
          </a:prstGeom>
        </p:spPr>
      </p:pic>
      <p:pic>
        <p:nvPicPr>
          <p:cNvPr id="5" name="Picture 4">
            <a:extLst>
              <a:ext uri="{FF2B5EF4-FFF2-40B4-BE49-F238E27FC236}">
                <a16:creationId xmlns:a16="http://schemas.microsoft.com/office/drawing/2014/main" xmlns="" id="{6106B547-07EE-8742-9B48-302F8C998B19}"/>
              </a:ext>
            </a:extLst>
          </p:cNvPr>
          <p:cNvPicPr>
            <a:picLocks noChangeAspect="1"/>
          </p:cNvPicPr>
          <p:nvPr/>
        </p:nvPicPr>
        <p:blipFill>
          <a:blip r:embed="rId3"/>
          <a:stretch>
            <a:fillRect/>
          </a:stretch>
        </p:blipFill>
        <p:spPr>
          <a:xfrm>
            <a:off x="6486524" y="-1"/>
            <a:ext cx="5705475" cy="6897219"/>
          </a:xfrm>
          <a:prstGeom prst="rect">
            <a:avLst/>
          </a:prstGeom>
        </p:spPr>
      </p:pic>
    </p:spTree>
    <p:extLst>
      <p:ext uri="{BB962C8B-B14F-4D97-AF65-F5344CB8AC3E}">
        <p14:creationId xmlns:p14="http://schemas.microsoft.com/office/powerpoint/2010/main" val="426498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239E4-79EF-314D-ABB8-8F7277232F69}"/>
              </a:ext>
            </a:extLst>
          </p:cNvPr>
          <p:cNvSpPr>
            <a:spLocks noGrp="1"/>
          </p:cNvSpPr>
          <p:nvPr>
            <p:ph type="title"/>
          </p:nvPr>
        </p:nvSpPr>
        <p:spPr>
          <a:xfrm>
            <a:off x="1430524" y="86889"/>
            <a:ext cx="9520158" cy="781213"/>
          </a:xfrm>
        </p:spPr>
        <p:txBody>
          <a:bodyPr/>
          <a:lstStyle/>
          <a:p>
            <a:pPr algn="ctr"/>
            <a:r>
              <a:rPr lang="en-US" b="1" dirty="0"/>
              <a:t>PURPOSE OF PACKAGING</a:t>
            </a:r>
          </a:p>
        </p:txBody>
      </p:sp>
      <p:sp>
        <p:nvSpPr>
          <p:cNvPr id="3" name="Content Placeholder 2">
            <a:extLst>
              <a:ext uri="{FF2B5EF4-FFF2-40B4-BE49-F238E27FC236}">
                <a16:creationId xmlns:a16="http://schemas.microsoft.com/office/drawing/2014/main" xmlns="" id="{569C6ACE-8C92-0149-8672-CC12F828DBD0}"/>
              </a:ext>
            </a:extLst>
          </p:cNvPr>
          <p:cNvSpPr>
            <a:spLocks noGrp="1"/>
          </p:cNvSpPr>
          <p:nvPr>
            <p:ph idx="1"/>
          </p:nvPr>
        </p:nvSpPr>
        <p:spPr>
          <a:xfrm>
            <a:off x="1511546" y="1159204"/>
            <a:ext cx="10167309" cy="4936795"/>
          </a:xfrm>
        </p:spPr>
        <p:txBody>
          <a:bodyPr>
            <a:normAutofit fontScale="92500"/>
          </a:bodyPr>
          <a:lstStyle/>
          <a:p>
            <a:r>
              <a:rPr lang="en-US" sz="2800" dirty="0"/>
              <a:t>Packaging purposes, in relation to non-export, relates to all activities to achieve the following;</a:t>
            </a:r>
          </a:p>
          <a:p>
            <a:pPr lvl="1" fontAlgn="base"/>
            <a:r>
              <a:rPr lang="en-US" sz="2400" b="1" dirty="0"/>
              <a:t>Information - </a:t>
            </a:r>
            <a:r>
              <a:rPr lang="en-US" sz="2400" dirty="0"/>
              <a:t>The packaging conveys necessary information to the consumers. The common information that packaging provides include general features of the product, ingredients, net weight of the contents, name and address of the manufacturers, other information</a:t>
            </a:r>
            <a:endParaRPr lang="en-US" sz="2400" b="1" dirty="0"/>
          </a:p>
          <a:p>
            <a:pPr lvl="1" fontAlgn="base"/>
            <a:r>
              <a:rPr lang="en-US" sz="2400" b="1" dirty="0"/>
              <a:t>Product Compliance - </a:t>
            </a:r>
            <a:r>
              <a:rPr lang="en-US" sz="2400" dirty="0"/>
              <a:t>Packaging serves as means of indicating product information and constituents, in line with regulatory requirements</a:t>
            </a:r>
          </a:p>
          <a:p>
            <a:pPr lvl="1" fontAlgn="base"/>
            <a:r>
              <a:rPr lang="en-US" sz="2400" b="1" dirty="0"/>
              <a:t>Product Certification – </a:t>
            </a:r>
            <a:r>
              <a:rPr lang="en-US" sz="2400" dirty="0"/>
              <a:t>Packaging is also a means of displaying certification received by the product to indicating meeting quality requirements, e.g. MANCAP or NIS Certification marks</a:t>
            </a:r>
          </a:p>
        </p:txBody>
      </p:sp>
    </p:spTree>
    <p:extLst>
      <p:ext uri="{BB962C8B-B14F-4D97-AF65-F5344CB8AC3E}">
        <p14:creationId xmlns:p14="http://schemas.microsoft.com/office/powerpoint/2010/main" val="291476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E5B7104-F6F3-D647-9792-563B47A1CD44}"/>
              </a:ext>
            </a:extLst>
          </p:cNvPr>
          <p:cNvSpPr>
            <a:spLocks noGrp="1"/>
          </p:cNvSpPr>
          <p:nvPr>
            <p:ph type="title"/>
          </p:nvPr>
        </p:nvSpPr>
        <p:spPr>
          <a:xfrm>
            <a:off x="1069848" y="214132"/>
            <a:ext cx="10058400" cy="622092"/>
          </a:xfrm>
        </p:spPr>
        <p:txBody>
          <a:bodyPr>
            <a:normAutofit/>
          </a:bodyPr>
          <a:lstStyle/>
          <a:p>
            <a:pPr algn="ctr"/>
            <a:r>
              <a:rPr lang="en-GB" b="1" dirty="0"/>
              <a:t>STANDARDISATION</a:t>
            </a:r>
            <a:endParaRPr lang="en-US" dirty="0"/>
          </a:p>
        </p:txBody>
      </p:sp>
      <p:sp>
        <p:nvSpPr>
          <p:cNvPr id="3" name="Content Placeholder 2">
            <a:extLst>
              <a:ext uri="{FF2B5EF4-FFF2-40B4-BE49-F238E27FC236}">
                <a16:creationId xmlns:a16="http://schemas.microsoft.com/office/drawing/2014/main" xmlns="" id="{8E89E802-E426-4C47-A795-CB086DA1AC1B}"/>
              </a:ext>
            </a:extLst>
          </p:cNvPr>
          <p:cNvSpPr>
            <a:spLocks noGrp="1"/>
          </p:cNvSpPr>
          <p:nvPr>
            <p:ph idx="1"/>
          </p:nvPr>
        </p:nvSpPr>
        <p:spPr>
          <a:xfrm>
            <a:off x="1354238" y="1391478"/>
            <a:ext cx="10314300" cy="4552122"/>
          </a:xfrm>
        </p:spPr>
        <p:txBody>
          <a:bodyPr>
            <a:normAutofit fontScale="92500"/>
          </a:bodyPr>
          <a:lstStyle/>
          <a:p>
            <a:pPr lvl="0"/>
            <a:r>
              <a:rPr lang="en-US" sz="2800" dirty="0"/>
              <a:t>Standardisation is the process of making something conform to standards</a:t>
            </a:r>
            <a:endParaRPr lang="en-GB" sz="2800" dirty="0"/>
          </a:p>
          <a:p>
            <a:pPr lvl="0"/>
            <a:r>
              <a:rPr lang="en-US" sz="2800" dirty="0"/>
              <a:t>The process of implementing and developing standards based on consensus of different parties, firms, consumers, interest group, standards organisations and government.</a:t>
            </a:r>
            <a:endParaRPr lang="en-GB" sz="2800" dirty="0"/>
          </a:p>
          <a:p>
            <a:pPr lvl="0"/>
            <a:r>
              <a:rPr lang="en-US" sz="2800" dirty="0"/>
              <a:t>Standardisation improves SKILLS, quality, productivity, morale, and reduces waste</a:t>
            </a:r>
            <a:endParaRPr lang="en-GB" sz="2800" dirty="0"/>
          </a:p>
          <a:p>
            <a:r>
              <a:rPr lang="en-US" sz="2800" dirty="0"/>
              <a:t>Standardisation process results in a document called a STANDARD</a:t>
            </a:r>
          </a:p>
        </p:txBody>
      </p:sp>
    </p:spTree>
    <p:extLst>
      <p:ext uri="{BB962C8B-B14F-4D97-AF65-F5344CB8AC3E}">
        <p14:creationId xmlns:p14="http://schemas.microsoft.com/office/powerpoint/2010/main" val="266190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E5B7104-F6F3-D647-9792-563B47A1CD44}"/>
              </a:ext>
            </a:extLst>
          </p:cNvPr>
          <p:cNvSpPr>
            <a:spLocks noGrp="1"/>
          </p:cNvSpPr>
          <p:nvPr>
            <p:ph type="title"/>
          </p:nvPr>
        </p:nvSpPr>
        <p:spPr>
          <a:xfrm>
            <a:off x="1069848" y="457200"/>
            <a:ext cx="10058400" cy="757003"/>
          </a:xfrm>
        </p:spPr>
        <p:txBody>
          <a:bodyPr>
            <a:normAutofit/>
          </a:bodyPr>
          <a:lstStyle/>
          <a:p>
            <a:pPr algn="ctr"/>
            <a:r>
              <a:rPr lang="en-GB" b="1" dirty="0"/>
              <a:t>WHAT ARE STANDARDS?</a:t>
            </a:r>
            <a:endParaRPr lang="en-US" dirty="0"/>
          </a:p>
        </p:txBody>
      </p:sp>
      <p:sp>
        <p:nvSpPr>
          <p:cNvPr id="3" name="Content Placeholder 2">
            <a:extLst>
              <a:ext uri="{FF2B5EF4-FFF2-40B4-BE49-F238E27FC236}">
                <a16:creationId xmlns:a16="http://schemas.microsoft.com/office/drawing/2014/main" xmlns="" id="{8E89E802-E426-4C47-A795-CB086DA1AC1B}"/>
              </a:ext>
            </a:extLst>
          </p:cNvPr>
          <p:cNvSpPr>
            <a:spLocks noGrp="1"/>
          </p:cNvSpPr>
          <p:nvPr>
            <p:ph idx="1"/>
          </p:nvPr>
        </p:nvSpPr>
        <p:spPr>
          <a:xfrm>
            <a:off x="328291" y="1484244"/>
            <a:ext cx="11541513" cy="4359966"/>
          </a:xfrm>
        </p:spPr>
        <p:txBody>
          <a:bodyPr>
            <a:normAutofit lnSpcReduction="10000"/>
          </a:bodyPr>
          <a:lstStyle/>
          <a:p>
            <a:pPr lvl="0"/>
            <a:r>
              <a:rPr lang="en-US" sz="2800" dirty="0"/>
              <a:t>Standards are documented requirements to be satisfied by a material, product, </a:t>
            </a:r>
            <a:r>
              <a:rPr lang="en-US" sz="2800" b="1" u="sng" dirty="0"/>
              <a:t>process, service or system</a:t>
            </a:r>
            <a:endParaRPr lang="en-GB" sz="2800" b="1" u="sng" dirty="0"/>
          </a:p>
          <a:p>
            <a:pPr lvl="0"/>
            <a:r>
              <a:rPr lang="en-US" sz="2800" dirty="0"/>
              <a:t>They are documents containing specifications a product, system or services is expected to meet to satisfy consumer’s requirements. </a:t>
            </a:r>
            <a:endParaRPr lang="en-GB" sz="2800" dirty="0"/>
          </a:p>
          <a:p>
            <a:pPr lvl="0"/>
            <a:r>
              <a:rPr lang="en-US" sz="2800" dirty="0"/>
              <a:t>This provides a useful tool in quality assurance, safety assurance, waste management and cost reduction. </a:t>
            </a:r>
            <a:r>
              <a:rPr lang="en-US" sz="2800" b="1" dirty="0"/>
              <a:t>It serves as a guide for meeting minimum specification – e.g. minimum skill set requirements</a:t>
            </a:r>
            <a:r>
              <a:rPr lang="en-US" sz="2800" dirty="0"/>
              <a:t>.</a:t>
            </a:r>
          </a:p>
        </p:txBody>
      </p:sp>
    </p:spTree>
    <p:extLst>
      <p:ext uri="{BB962C8B-B14F-4D97-AF65-F5344CB8AC3E}">
        <p14:creationId xmlns:p14="http://schemas.microsoft.com/office/powerpoint/2010/main" val="187750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68F8-A246-0646-95D2-AD34B2628EFD}"/>
              </a:ext>
            </a:extLst>
          </p:cNvPr>
          <p:cNvSpPr>
            <a:spLocks noGrp="1"/>
          </p:cNvSpPr>
          <p:nvPr>
            <p:ph type="title"/>
          </p:nvPr>
        </p:nvSpPr>
        <p:spPr>
          <a:xfrm>
            <a:off x="958336" y="272759"/>
            <a:ext cx="10058400" cy="476750"/>
          </a:xfrm>
        </p:spPr>
        <p:txBody>
          <a:bodyPr>
            <a:normAutofit fontScale="90000"/>
          </a:bodyPr>
          <a:lstStyle/>
          <a:p>
            <a:pPr algn="ctr"/>
            <a:r>
              <a:rPr lang="en-GB" b="1" dirty="0"/>
              <a:t>WHY STANDARDS</a:t>
            </a:r>
            <a:endParaRPr lang="en-US" b="1" dirty="0"/>
          </a:p>
        </p:txBody>
      </p:sp>
      <p:sp>
        <p:nvSpPr>
          <p:cNvPr id="3" name="Content Placeholder 2">
            <a:extLst>
              <a:ext uri="{FF2B5EF4-FFF2-40B4-BE49-F238E27FC236}">
                <a16:creationId xmlns:a16="http://schemas.microsoft.com/office/drawing/2014/main" xmlns="" id="{74F83BF0-47C2-3A45-B6C4-5522420878F8}"/>
              </a:ext>
            </a:extLst>
          </p:cNvPr>
          <p:cNvSpPr>
            <a:spLocks noGrp="1"/>
          </p:cNvSpPr>
          <p:nvPr>
            <p:ph idx="1"/>
          </p:nvPr>
        </p:nvSpPr>
        <p:spPr>
          <a:xfrm>
            <a:off x="1493134" y="1090626"/>
            <a:ext cx="9861631" cy="5171489"/>
          </a:xfrm>
        </p:spPr>
        <p:txBody>
          <a:bodyPr>
            <a:normAutofit lnSpcReduction="10000"/>
          </a:bodyPr>
          <a:lstStyle/>
          <a:p>
            <a:r>
              <a:rPr lang="en-US" sz="2800" dirty="0"/>
              <a:t>Standards creates orderliness</a:t>
            </a:r>
          </a:p>
          <a:p>
            <a:r>
              <a:rPr lang="en-US" sz="2800" dirty="0"/>
              <a:t>Standards ensures that goods and services consistently perform in the way they are intended in order to satisfy the needs of the consumer</a:t>
            </a:r>
          </a:p>
          <a:p>
            <a:r>
              <a:rPr lang="en-US" sz="2800" dirty="0"/>
              <a:t>Creates confidence for economic growth through improved access in local and international market </a:t>
            </a:r>
          </a:p>
          <a:p>
            <a:r>
              <a:rPr lang="en-US" sz="2800" dirty="0"/>
              <a:t>They improve the quality of life and   influences employment </a:t>
            </a:r>
          </a:p>
          <a:p>
            <a:r>
              <a:rPr lang="en-US" sz="2800" dirty="0"/>
              <a:t>They promote good health and safety</a:t>
            </a:r>
          </a:p>
        </p:txBody>
      </p:sp>
    </p:spTree>
    <p:extLst>
      <p:ext uri="{BB962C8B-B14F-4D97-AF65-F5344CB8AC3E}">
        <p14:creationId xmlns:p14="http://schemas.microsoft.com/office/powerpoint/2010/main" val="422696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68F8-A246-0646-95D2-AD34B2628EFD}"/>
              </a:ext>
            </a:extLst>
          </p:cNvPr>
          <p:cNvSpPr>
            <a:spLocks noGrp="1"/>
          </p:cNvSpPr>
          <p:nvPr>
            <p:ph type="title"/>
          </p:nvPr>
        </p:nvSpPr>
        <p:spPr>
          <a:xfrm>
            <a:off x="958336" y="272759"/>
            <a:ext cx="10058400" cy="611662"/>
          </a:xfrm>
        </p:spPr>
        <p:txBody>
          <a:bodyPr>
            <a:normAutofit/>
          </a:bodyPr>
          <a:lstStyle/>
          <a:p>
            <a:pPr algn="ctr"/>
            <a:r>
              <a:rPr lang="en-GB" b="1" dirty="0"/>
              <a:t>AIM OF STANDARDISATION</a:t>
            </a:r>
            <a:endParaRPr lang="en-US" b="1" dirty="0"/>
          </a:p>
        </p:txBody>
      </p:sp>
      <p:sp>
        <p:nvSpPr>
          <p:cNvPr id="3" name="Content Placeholder 2">
            <a:extLst>
              <a:ext uri="{FF2B5EF4-FFF2-40B4-BE49-F238E27FC236}">
                <a16:creationId xmlns:a16="http://schemas.microsoft.com/office/drawing/2014/main" xmlns="" id="{74F83BF0-47C2-3A45-B6C4-5522420878F8}"/>
              </a:ext>
            </a:extLst>
          </p:cNvPr>
          <p:cNvSpPr>
            <a:spLocks noGrp="1"/>
          </p:cNvSpPr>
          <p:nvPr>
            <p:ph idx="1"/>
          </p:nvPr>
        </p:nvSpPr>
        <p:spPr>
          <a:xfrm>
            <a:off x="1458410" y="1311757"/>
            <a:ext cx="9329195" cy="4703138"/>
          </a:xfrm>
        </p:spPr>
        <p:txBody>
          <a:bodyPr>
            <a:normAutofit fontScale="92500"/>
          </a:bodyPr>
          <a:lstStyle/>
          <a:p>
            <a:r>
              <a:rPr lang="en-US" sz="2800" dirty="0"/>
              <a:t>Customer satisfaction</a:t>
            </a:r>
          </a:p>
          <a:p>
            <a:r>
              <a:rPr lang="en-US" sz="2800" dirty="0"/>
              <a:t>Compliance with regulatory requirements.</a:t>
            </a:r>
          </a:p>
          <a:p>
            <a:r>
              <a:rPr lang="en-US" sz="2800" dirty="0"/>
              <a:t>Competitiveness for local and International Market access</a:t>
            </a:r>
          </a:p>
          <a:p>
            <a:r>
              <a:rPr lang="en-US" sz="2800" dirty="0"/>
              <a:t>Business growth is enhanced</a:t>
            </a:r>
          </a:p>
          <a:p>
            <a:r>
              <a:rPr lang="en-US" sz="2800" dirty="0"/>
              <a:t>Business planning, Implementation, monitoring, evaluation and continuous improvement</a:t>
            </a:r>
          </a:p>
          <a:p>
            <a:r>
              <a:rPr lang="en-US" sz="2800" dirty="0"/>
              <a:t>Reduction in cost of doing business</a:t>
            </a:r>
          </a:p>
          <a:p>
            <a:r>
              <a:rPr lang="en-US" sz="2800" dirty="0"/>
              <a:t>Minimizes waste and losses</a:t>
            </a:r>
          </a:p>
        </p:txBody>
      </p:sp>
    </p:spTree>
    <p:extLst>
      <p:ext uri="{BB962C8B-B14F-4D97-AF65-F5344CB8AC3E}">
        <p14:creationId xmlns:p14="http://schemas.microsoft.com/office/powerpoint/2010/main" val="151479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32165-C891-7648-9B92-4445C3E5E7E5}"/>
              </a:ext>
            </a:extLst>
          </p:cNvPr>
          <p:cNvSpPr>
            <a:spLocks noGrp="1"/>
          </p:cNvSpPr>
          <p:nvPr>
            <p:ph type="title"/>
          </p:nvPr>
        </p:nvSpPr>
        <p:spPr>
          <a:xfrm>
            <a:off x="1540481" y="124692"/>
            <a:ext cx="10063137" cy="914400"/>
          </a:xfrm>
        </p:spPr>
        <p:txBody>
          <a:bodyPr>
            <a:normAutofit fontScale="90000"/>
          </a:bodyPr>
          <a:lstStyle/>
          <a:p>
            <a:pPr algn="ctr"/>
            <a:r>
              <a:rPr lang="en-US" b="1" dirty="0"/>
              <a:t>QUALITY ASSURANCE, PACKAGING AND STANDARDISATION</a:t>
            </a:r>
          </a:p>
        </p:txBody>
      </p:sp>
      <p:sp>
        <p:nvSpPr>
          <p:cNvPr id="3" name="Content Placeholder 2">
            <a:extLst>
              <a:ext uri="{FF2B5EF4-FFF2-40B4-BE49-F238E27FC236}">
                <a16:creationId xmlns:a16="http://schemas.microsoft.com/office/drawing/2014/main" xmlns="" id="{9E0ADEB9-E116-5048-A8CA-155111804798}"/>
              </a:ext>
            </a:extLst>
          </p:cNvPr>
          <p:cNvSpPr>
            <a:spLocks noGrp="1"/>
          </p:cNvSpPr>
          <p:nvPr>
            <p:ph idx="1"/>
          </p:nvPr>
        </p:nvSpPr>
        <p:spPr>
          <a:xfrm>
            <a:off x="1395798" y="1321251"/>
            <a:ext cx="10352505" cy="4871205"/>
          </a:xfrm>
        </p:spPr>
        <p:txBody>
          <a:bodyPr/>
          <a:lstStyle/>
          <a:p>
            <a:r>
              <a:rPr lang="en-US" b="1" dirty="0"/>
              <a:t>Quality assurance</a:t>
            </a:r>
            <a:r>
              <a:rPr lang="en-US" dirty="0"/>
              <a:t> play a crucial </a:t>
            </a:r>
            <a:r>
              <a:rPr lang="en-US" b="1" dirty="0"/>
              <a:t>role</a:t>
            </a:r>
            <a:r>
              <a:rPr lang="en-US" dirty="0"/>
              <a:t> in production by ensuring that products meet certain thresholds of acceptability as stated in the applicable STANDARD, this is, meet specification listed out in a standard document. </a:t>
            </a:r>
          </a:p>
          <a:p>
            <a:r>
              <a:rPr lang="en-US" b="1" dirty="0"/>
              <a:t>Quality assurance</a:t>
            </a:r>
            <a:r>
              <a:rPr lang="en-US" dirty="0"/>
              <a:t> programs and  </a:t>
            </a:r>
            <a:r>
              <a:rPr lang="en-US" b="1" dirty="0"/>
              <a:t>quality</a:t>
            </a:r>
            <a:r>
              <a:rPr lang="en-US" dirty="0"/>
              <a:t> control policies all work to improve an organization's efficiency and profitability by reducing waste and ensuring that customer, regulatory and other stipulated requirements are complied with.</a:t>
            </a:r>
          </a:p>
          <a:p>
            <a:endParaRPr lang="en-US" dirty="0"/>
          </a:p>
          <a:p>
            <a:r>
              <a:rPr lang="en-US" dirty="0"/>
              <a:t>Packaging can also be viewed from the perspective of Quality Assurance in terms of preserving the integrity of product and as well as information on usage.</a:t>
            </a:r>
          </a:p>
          <a:p>
            <a:endParaRPr lang="en-US" dirty="0"/>
          </a:p>
          <a:p>
            <a:r>
              <a:rPr lang="en-US" b="1" dirty="0"/>
              <a:t>Both Quality Assurance and Packaging depend on Standardisation activities</a:t>
            </a:r>
          </a:p>
        </p:txBody>
      </p:sp>
    </p:spTree>
    <p:extLst>
      <p:ext uri="{BB962C8B-B14F-4D97-AF65-F5344CB8AC3E}">
        <p14:creationId xmlns:p14="http://schemas.microsoft.com/office/powerpoint/2010/main" val="129306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6ECEF-3A51-FD40-A8A5-37E6FF663CED}"/>
              </a:ext>
            </a:extLst>
          </p:cNvPr>
          <p:cNvSpPr>
            <a:spLocks noGrp="1"/>
          </p:cNvSpPr>
          <p:nvPr>
            <p:ph type="title"/>
          </p:nvPr>
        </p:nvSpPr>
        <p:spPr>
          <a:xfrm>
            <a:off x="1414953" y="118719"/>
            <a:ext cx="9520158" cy="1049235"/>
          </a:xfrm>
        </p:spPr>
        <p:txBody>
          <a:bodyPr/>
          <a:lstStyle/>
          <a:p>
            <a:pPr algn="ctr"/>
            <a:r>
              <a:rPr lang="en-US" b="1" dirty="0"/>
              <a:t>STANDARDS ORGANISATION OF NIGERIA (SON)</a:t>
            </a:r>
          </a:p>
        </p:txBody>
      </p:sp>
      <p:sp>
        <p:nvSpPr>
          <p:cNvPr id="3" name="Content Placeholder 2">
            <a:extLst>
              <a:ext uri="{FF2B5EF4-FFF2-40B4-BE49-F238E27FC236}">
                <a16:creationId xmlns:a16="http://schemas.microsoft.com/office/drawing/2014/main" xmlns="" id="{44BFDBB7-AE97-C244-93A2-34BFD697EA96}"/>
              </a:ext>
            </a:extLst>
          </p:cNvPr>
          <p:cNvSpPr>
            <a:spLocks noGrp="1"/>
          </p:cNvSpPr>
          <p:nvPr>
            <p:ph idx="1"/>
          </p:nvPr>
        </p:nvSpPr>
        <p:spPr>
          <a:xfrm>
            <a:off x="1209162" y="1779884"/>
            <a:ext cx="9931740" cy="3894494"/>
          </a:xfrm>
        </p:spPr>
        <p:txBody>
          <a:bodyPr>
            <a:normAutofit/>
          </a:bodyPr>
          <a:lstStyle/>
          <a:p>
            <a:r>
              <a:rPr lang="en-GB" dirty="0"/>
              <a:t>The STANDARDS ORGANISATION OF NIGERIA (SON) is the apex standardization body in Nigeria.</a:t>
            </a:r>
          </a:p>
          <a:p>
            <a:r>
              <a:rPr lang="en-GB" dirty="0"/>
              <a:t>SON was established by SON Act No. 14, 2015, which repeals the Standards Organisation of Nigeria Act, Cap 59 laws of Federal Republic of Nigeria, 2004, and Enact the STANDARDS ORGANISATION OF NIGERIA Act. 2015 for the purpose of providing additional functions for the organisation, increasing penalty for violation, and for related matters.</a:t>
            </a:r>
          </a:p>
          <a:p>
            <a:r>
              <a:rPr lang="en-GB" dirty="0"/>
              <a:t>This SON Act 2015 , has now replaced the Enabling Act No. 56 of 1971 which has three amendments: (Act No. 20 of 1978, Act No. 32 of 1984 and Act No. 18 of 1990).</a:t>
            </a:r>
          </a:p>
          <a:p>
            <a:endParaRPr lang="en-US" dirty="0"/>
          </a:p>
        </p:txBody>
      </p:sp>
    </p:spTree>
    <p:extLst>
      <p:ext uri="{BB962C8B-B14F-4D97-AF65-F5344CB8AC3E}">
        <p14:creationId xmlns:p14="http://schemas.microsoft.com/office/powerpoint/2010/main" val="67510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D74F4-4A4B-3E47-83E6-9B15D7B6C8A6}"/>
              </a:ext>
            </a:extLst>
          </p:cNvPr>
          <p:cNvSpPr>
            <a:spLocks noGrp="1"/>
          </p:cNvSpPr>
          <p:nvPr>
            <p:ph type="title"/>
          </p:nvPr>
        </p:nvSpPr>
        <p:spPr>
          <a:xfrm>
            <a:off x="1418948" y="202636"/>
            <a:ext cx="9930543" cy="758064"/>
          </a:xfrm>
        </p:spPr>
        <p:txBody>
          <a:bodyPr>
            <a:normAutofit/>
          </a:bodyPr>
          <a:lstStyle/>
          <a:p>
            <a:pPr algn="ctr"/>
            <a:r>
              <a:rPr lang="en-US" sz="3600" b="1" dirty="0"/>
              <a:t>SOME NON-OIL EXPORT PRODUCTS</a:t>
            </a:r>
          </a:p>
        </p:txBody>
      </p:sp>
      <p:sp>
        <p:nvSpPr>
          <p:cNvPr id="3" name="Content Placeholder 2">
            <a:extLst>
              <a:ext uri="{FF2B5EF4-FFF2-40B4-BE49-F238E27FC236}">
                <a16:creationId xmlns:a16="http://schemas.microsoft.com/office/drawing/2014/main" xmlns="" id="{4DEB680F-804C-F94D-9113-D5F10ED435D1}"/>
              </a:ext>
            </a:extLst>
          </p:cNvPr>
          <p:cNvSpPr>
            <a:spLocks noGrp="1"/>
          </p:cNvSpPr>
          <p:nvPr>
            <p:ph idx="1"/>
          </p:nvPr>
        </p:nvSpPr>
        <p:spPr>
          <a:xfrm>
            <a:off x="1418948" y="1448572"/>
            <a:ext cx="10340929" cy="4523964"/>
          </a:xfrm>
        </p:spPr>
        <p:txBody>
          <a:bodyPr>
            <a:normAutofit fontScale="85000" lnSpcReduction="10000"/>
          </a:bodyPr>
          <a:lstStyle/>
          <a:p>
            <a:pPr marL="0" indent="0">
              <a:buNone/>
            </a:pPr>
            <a:r>
              <a:rPr lang="en-US" sz="2400" dirty="0"/>
              <a:t>The following products have been identified as having potential for export in Nigeria. </a:t>
            </a:r>
          </a:p>
          <a:p>
            <a:r>
              <a:rPr lang="en-US" sz="2400" dirty="0"/>
              <a:t>Agricultural Products - The products are garlic, natural honey, potato, yam, cassava, onion, tomato, cucumber, vegetables, cabbage, chicken, goats, and milk. Others include fish, eggs, peas, beans, corn, okra, kola nuts, guava, mango, oranges, lemons, grapefruits, papayas, rice, and wheat.</a:t>
            </a:r>
          </a:p>
          <a:p>
            <a:pPr lvl="1"/>
            <a:r>
              <a:rPr lang="en-US" sz="2200" dirty="0"/>
              <a:t>These products may be exported processed or unprocessed, but must conform to specific requirements before foreign customers can accept them</a:t>
            </a:r>
          </a:p>
          <a:p>
            <a:r>
              <a:rPr lang="en-US" sz="2400" dirty="0"/>
              <a:t>Mineral Products – Solid minerals</a:t>
            </a:r>
          </a:p>
          <a:p>
            <a:r>
              <a:rPr lang="en-US" sz="2400" dirty="0"/>
              <a:t>Engineering Product - With the recent award of MANCAP Certification to Innoson Vehicle Manufacturing Nnewi, Nigeria can add vehicle as part of our non-oil exports</a:t>
            </a:r>
          </a:p>
          <a:p>
            <a:r>
              <a:rPr lang="en-US" sz="2400" dirty="0"/>
              <a:t>Fertilizers</a:t>
            </a:r>
          </a:p>
        </p:txBody>
      </p:sp>
    </p:spTree>
    <p:extLst>
      <p:ext uri="{BB962C8B-B14F-4D97-AF65-F5344CB8AC3E}">
        <p14:creationId xmlns:p14="http://schemas.microsoft.com/office/powerpoint/2010/main" val="120263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E0D02-8163-454F-AF26-7FEBAEB3B2F5}"/>
              </a:ext>
            </a:extLst>
          </p:cNvPr>
          <p:cNvSpPr>
            <a:spLocks noGrp="1"/>
          </p:cNvSpPr>
          <p:nvPr>
            <p:ph type="title"/>
          </p:nvPr>
        </p:nvSpPr>
        <p:spPr>
          <a:xfrm>
            <a:off x="1412111" y="225786"/>
            <a:ext cx="9768507" cy="1072316"/>
          </a:xfrm>
        </p:spPr>
        <p:txBody>
          <a:bodyPr>
            <a:normAutofit fontScale="90000"/>
          </a:bodyPr>
          <a:lstStyle/>
          <a:p>
            <a:pPr algn="ctr"/>
            <a:r>
              <a:rPr lang="en-US" sz="3600" b="1" dirty="0"/>
              <a:t>HOW SON IS FACILITATING NON-OIL EXPORT?</a:t>
            </a:r>
          </a:p>
        </p:txBody>
      </p:sp>
      <p:sp>
        <p:nvSpPr>
          <p:cNvPr id="3" name="Content Placeholder 2">
            <a:extLst>
              <a:ext uri="{FF2B5EF4-FFF2-40B4-BE49-F238E27FC236}">
                <a16:creationId xmlns:a16="http://schemas.microsoft.com/office/drawing/2014/main" xmlns="" id="{E273F187-5890-E646-9F57-460A872E71D1}"/>
              </a:ext>
            </a:extLst>
          </p:cNvPr>
          <p:cNvSpPr>
            <a:spLocks noGrp="1"/>
          </p:cNvSpPr>
          <p:nvPr>
            <p:ph idx="1"/>
          </p:nvPr>
        </p:nvSpPr>
        <p:spPr>
          <a:xfrm>
            <a:off x="1499972" y="1298102"/>
            <a:ext cx="9520158" cy="4523964"/>
          </a:xfrm>
        </p:spPr>
        <p:txBody>
          <a:bodyPr/>
          <a:lstStyle/>
          <a:p>
            <a:r>
              <a:rPr lang="en-US" dirty="0"/>
              <a:t>Provision of standards and specification of minimum quality requirement for non-oil products</a:t>
            </a:r>
          </a:p>
          <a:p>
            <a:r>
              <a:rPr lang="en-US" dirty="0"/>
              <a:t>Provision of Management System Certification services </a:t>
            </a:r>
          </a:p>
          <a:p>
            <a:pPr lvl="1"/>
            <a:r>
              <a:rPr lang="en-US" dirty="0"/>
              <a:t>ISO 9001:2015 – Quality Management System Certification</a:t>
            </a:r>
          </a:p>
          <a:p>
            <a:pPr lvl="1"/>
            <a:r>
              <a:rPr lang="en-US" dirty="0"/>
              <a:t>ISO 22000:2018 – Food Safety Management System</a:t>
            </a:r>
          </a:p>
          <a:p>
            <a:pPr lvl="1"/>
            <a:r>
              <a:rPr lang="en-US" dirty="0"/>
              <a:t>ISO 14001:2015 - Environmental Management System</a:t>
            </a:r>
          </a:p>
          <a:p>
            <a:r>
              <a:rPr lang="en-US" dirty="0"/>
              <a:t>Certification of Companies involved in production and or packaging of non-oil export</a:t>
            </a:r>
          </a:p>
          <a:p>
            <a:r>
              <a:rPr lang="en-US" dirty="0"/>
              <a:t>Certification of locally produced and or packaged non-oil products to </a:t>
            </a:r>
            <a:r>
              <a:rPr lang="en-US" dirty="0" smtClean="0"/>
              <a:t>MANCAP </a:t>
            </a:r>
            <a:r>
              <a:rPr lang="en-US" dirty="0"/>
              <a:t>Certifications</a:t>
            </a:r>
          </a:p>
          <a:p>
            <a:endParaRPr lang="en-US" dirty="0"/>
          </a:p>
          <a:p>
            <a:endParaRPr lang="en-US" dirty="0"/>
          </a:p>
          <a:p>
            <a:endParaRPr lang="en-US" dirty="0"/>
          </a:p>
        </p:txBody>
      </p:sp>
    </p:spTree>
    <p:extLst>
      <p:ext uri="{BB962C8B-B14F-4D97-AF65-F5344CB8AC3E}">
        <p14:creationId xmlns:p14="http://schemas.microsoft.com/office/powerpoint/2010/main" val="92724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865D1-F02D-2E46-B5BB-617D96D79376}"/>
              </a:ext>
            </a:extLst>
          </p:cNvPr>
          <p:cNvSpPr>
            <a:spLocks noGrp="1"/>
          </p:cNvSpPr>
          <p:nvPr>
            <p:ph type="title"/>
          </p:nvPr>
        </p:nvSpPr>
        <p:spPr>
          <a:xfrm>
            <a:off x="1620981" y="412560"/>
            <a:ext cx="9545782" cy="668095"/>
          </a:xfrm>
        </p:spPr>
        <p:txBody>
          <a:bodyPr>
            <a:normAutofit/>
          </a:bodyPr>
          <a:lstStyle/>
          <a:p>
            <a:pPr algn="ctr"/>
            <a:r>
              <a:rPr lang="en-US" b="1" dirty="0"/>
              <a:t>CERTIFICATION FOR EXPORT</a:t>
            </a:r>
          </a:p>
        </p:txBody>
      </p:sp>
      <p:sp>
        <p:nvSpPr>
          <p:cNvPr id="3" name="Content Placeholder 2">
            <a:extLst>
              <a:ext uri="{FF2B5EF4-FFF2-40B4-BE49-F238E27FC236}">
                <a16:creationId xmlns:a16="http://schemas.microsoft.com/office/drawing/2014/main" xmlns="" id="{02EAB8F9-932F-234F-9678-2EA2CBFD9560}"/>
              </a:ext>
            </a:extLst>
          </p:cNvPr>
          <p:cNvSpPr>
            <a:spLocks noGrp="1"/>
          </p:cNvSpPr>
          <p:nvPr>
            <p:ph idx="1"/>
          </p:nvPr>
        </p:nvSpPr>
        <p:spPr>
          <a:xfrm>
            <a:off x="1377386" y="1702523"/>
            <a:ext cx="10568717" cy="4408909"/>
          </a:xfrm>
        </p:spPr>
        <p:txBody>
          <a:bodyPr>
            <a:normAutofit/>
          </a:bodyPr>
          <a:lstStyle/>
          <a:p>
            <a:pPr marL="0" indent="0" algn="just">
              <a:buNone/>
            </a:pPr>
            <a:endParaRPr lang="en-GB" sz="2400" dirty="0">
              <a:latin typeface="Arial"/>
              <a:cs typeface="Arial"/>
            </a:endParaRPr>
          </a:p>
          <a:p>
            <a:pPr algn="just"/>
            <a:r>
              <a:rPr lang="en-US" sz="2400" dirty="0">
                <a:latin typeface="Arial"/>
                <a:cs typeface="Arial"/>
              </a:rPr>
              <a:t>Certification is a mandatory requirement in most international trade, and evidence of it is needed before some countries allow foreign products into their markets. </a:t>
            </a:r>
          </a:p>
          <a:p>
            <a:pPr algn="just"/>
            <a:endParaRPr lang="en-US" sz="2400" dirty="0">
              <a:latin typeface="Arial"/>
              <a:cs typeface="Arial"/>
            </a:endParaRPr>
          </a:p>
          <a:p>
            <a:pPr algn="just"/>
            <a:r>
              <a:rPr lang="en-US" sz="2400" dirty="0">
                <a:latin typeface="Arial"/>
                <a:cs typeface="Arial"/>
              </a:rPr>
              <a:t>SON is the Apex Certification body for Products in Nigeria</a:t>
            </a:r>
            <a:endParaRPr lang="en-GB" sz="2400" dirty="0">
              <a:latin typeface="Arial"/>
              <a:cs typeface="Arial"/>
            </a:endParaRPr>
          </a:p>
        </p:txBody>
      </p:sp>
    </p:spTree>
    <p:extLst>
      <p:ext uri="{BB962C8B-B14F-4D97-AF65-F5344CB8AC3E}">
        <p14:creationId xmlns:p14="http://schemas.microsoft.com/office/powerpoint/2010/main" val="214352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68F8-A246-0646-95D2-AD34B2628EFD}"/>
              </a:ext>
            </a:extLst>
          </p:cNvPr>
          <p:cNvSpPr>
            <a:spLocks noGrp="1"/>
          </p:cNvSpPr>
          <p:nvPr>
            <p:ph type="title"/>
          </p:nvPr>
        </p:nvSpPr>
        <p:spPr>
          <a:xfrm>
            <a:off x="1395894" y="120358"/>
            <a:ext cx="10058400" cy="1140406"/>
          </a:xfrm>
        </p:spPr>
        <p:txBody>
          <a:bodyPr>
            <a:normAutofit/>
          </a:bodyPr>
          <a:lstStyle/>
          <a:p>
            <a:pPr algn="ctr"/>
            <a:r>
              <a:rPr lang="en-GB" b="1" dirty="0"/>
              <a:t>SON PRODUCT CERTIFICATION FOR QUALITY MARK</a:t>
            </a:r>
            <a:endParaRPr lang="en-US" b="1" dirty="0"/>
          </a:p>
        </p:txBody>
      </p:sp>
      <p:sp>
        <p:nvSpPr>
          <p:cNvPr id="3" name="Content Placeholder 2">
            <a:extLst>
              <a:ext uri="{FF2B5EF4-FFF2-40B4-BE49-F238E27FC236}">
                <a16:creationId xmlns:a16="http://schemas.microsoft.com/office/drawing/2014/main" xmlns="" id="{74F83BF0-47C2-3A45-B6C4-5522420878F8}"/>
              </a:ext>
            </a:extLst>
          </p:cNvPr>
          <p:cNvSpPr>
            <a:spLocks noGrp="1"/>
          </p:cNvSpPr>
          <p:nvPr>
            <p:ph idx="1"/>
          </p:nvPr>
        </p:nvSpPr>
        <p:spPr>
          <a:xfrm>
            <a:off x="1574157" y="1678329"/>
            <a:ext cx="10116273" cy="4542362"/>
          </a:xfrm>
        </p:spPr>
        <p:txBody>
          <a:bodyPr>
            <a:normAutofit/>
          </a:bodyPr>
          <a:lstStyle/>
          <a:p>
            <a:r>
              <a:rPr lang="en-US" sz="2400" dirty="0"/>
              <a:t>It is a process that assures on the conformance of a product or service to a standard through:</a:t>
            </a:r>
          </a:p>
          <a:p>
            <a:pPr lvl="1"/>
            <a:r>
              <a:rPr lang="en-US" sz="2000" dirty="0"/>
              <a:t>Facility inspection</a:t>
            </a:r>
          </a:p>
          <a:p>
            <a:pPr lvl="1"/>
            <a:r>
              <a:rPr lang="en-US" sz="2000" dirty="0"/>
              <a:t>Laboratory testing</a:t>
            </a:r>
          </a:p>
          <a:p>
            <a:r>
              <a:rPr lang="en-US" sz="2400" dirty="0"/>
              <a:t>A conforming product is recommended for the Mandatory Conformity Assessment Programme (MANCAP), which carries the globally acceptable quality mark </a:t>
            </a:r>
          </a:p>
          <a:p>
            <a:r>
              <a:rPr lang="en-US" sz="2400" dirty="0"/>
              <a:t>All products manufactured in Nigeria must be certified to the Nigeria Industrial Standards </a:t>
            </a:r>
            <a:r>
              <a:rPr lang="en-US" sz="2400" b="1" dirty="0"/>
              <a:t>through MANCAP.</a:t>
            </a:r>
          </a:p>
        </p:txBody>
      </p:sp>
    </p:spTree>
    <p:extLst>
      <p:ext uri="{BB962C8B-B14F-4D97-AF65-F5344CB8AC3E}">
        <p14:creationId xmlns:p14="http://schemas.microsoft.com/office/powerpoint/2010/main" val="373354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8ED51-FE45-854D-9554-C3230860A9FB}"/>
              </a:ext>
            </a:extLst>
          </p:cNvPr>
          <p:cNvSpPr>
            <a:spLocks noGrp="1"/>
          </p:cNvSpPr>
          <p:nvPr>
            <p:ph type="title"/>
          </p:nvPr>
        </p:nvSpPr>
        <p:spPr>
          <a:xfrm>
            <a:off x="983674" y="140491"/>
            <a:ext cx="11208326" cy="1074283"/>
          </a:xfrm>
        </p:spPr>
        <p:txBody>
          <a:bodyPr>
            <a:noAutofit/>
          </a:bodyPr>
          <a:lstStyle/>
          <a:p>
            <a:pPr algn="ctr"/>
            <a:r>
              <a:rPr lang="en-US" sz="3600" b="1" dirty="0"/>
              <a:t>FACILITY INSPECTION FOR SON’S </a:t>
            </a:r>
            <a:br>
              <a:rPr lang="en-US" sz="3600" b="1" dirty="0"/>
            </a:br>
            <a:r>
              <a:rPr lang="en-US" sz="3600" b="1" dirty="0"/>
              <a:t>PRODUCT CERTIFICATION</a:t>
            </a:r>
          </a:p>
        </p:txBody>
      </p:sp>
      <p:sp>
        <p:nvSpPr>
          <p:cNvPr id="3" name="Content Placeholder 2">
            <a:extLst>
              <a:ext uri="{FF2B5EF4-FFF2-40B4-BE49-F238E27FC236}">
                <a16:creationId xmlns:a16="http://schemas.microsoft.com/office/drawing/2014/main" xmlns="" id="{D35C8B50-B824-3842-A3CE-4B35E3D5C589}"/>
              </a:ext>
            </a:extLst>
          </p:cNvPr>
          <p:cNvSpPr>
            <a:spLocks noGrp="1"/>
          </p:cNvSpPr>
          <p:nvPr>
            <p:ph idx="1"/>
          </p:nvPr>
        </p:nvSpPr>
        <p:spPr>
          <a:xfrm>
            <a:off x="1760369" y="1214774"/>
            <a:ext cx="9520158" cy="4545735"/>
          </a:xfrm>
        </p:spPr>
        <p:txBody>
          <a:bodyPr>
            <a:normAutofit/>
          </a:bodyPr>
          <a:lstStyle/>
          <a:p>
            <a:r>
              <a:rPr lang="en-US" sz="2400" dirty="0"/>
              <a:t>Raw materials Inspection</a:t>
            </a:r>
          </a:p>
          <a:p>
            <a:r>
              <a:rPr lang="en-US" sz="2400" dirty="0"/>
              <a:t>In-process Inspection </a:t>
            </a:r>
          </a:p>
          <a:p>
            <a:r>
              <a:rPr lang="en-US" sz="2400" dirty="0"/>
              <a:t>Finished products Inspection</a:t>
            </a:r>
          </a:p>
          <a:p>
            <a:r>
              <a:rPr lang="en-US" sz="2400" dirty="0"/>
              <a:t>Packaging and Storage Inspection</a:t>
            </a:r>
          </a:p>
          <a:p>
            <a:r>
              <a:rPr lang="en-US" sz="2400" dirty="0"/>
              <a:t>Reviewing of past records of test</a:t>
            </a:r>
          </a:p>
          <a:p>
            <a:r>
              <a:rPr lang="en-US" sz="2400" dirty="0"/>
              <a:t>Finished products sampling and on-the-spot test</a:t>
            </a:r>
          </a:p>
          <a:p>
            <a:r>
              <a:rPr lang="en-US" sz="2400" dirty="0"/>
              <a:t>Representative samples of product(s) be collected for testing using SON and third-party facilities</a:t>
            </a:r>
          </a:p>
        </p:txBody>
      </p:sp>
    </p:spTree>
    <p:extLst>
      <p:ext uri="{BB962C8B-B14F-4D97-AF65-F5344CB8AC3E}">
        <p14:creationId xmlns:p14="http://schemas.microsoft.com/office/powerpoint/2010/main" val="945980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F83BF0-47C2-3A45-B6C4-5522420878F8}"/>
              </a:ext>
            </a:extLst>
          </p:cNvPr>
          <p:cNvSpPr>
            <a:spLocks noGrp="1"/>
          </p:cNvSpPr>
          <p:nvPr>
            <p:ph idx="1"/>
          </p:nvPr>
        </p:nvSpPr>
        <p:spPr>
          <a:xfrm>
            <a:off x="1307939" y="1316182"/>
            <a:ext cx="10754852" cy="5250873"/>
          </a:xfrm>
        </p:spPr>
        <p:txBody>
          <a:bodyPr>
            <a:normAutofit/>
          </a:bodyPr>
          <a:lstStyle/>
          <a:p>
            <a:r>
              <a:rPr lang="en-US" altLang="en-US" sz="2400" dirty="0"/>
              <a:t>Sales of National and Foreign Standards, NIS Directory, technical journals and SON publications</a:t>
            </a:r>
          </a:p>
          <a:p>
            <a:r>
              <a:rPr lang="en-US" altLang="en-US" sz="2400" dirty="0"/>
              <a:t>Database of store cards of information</a:t>
            </a:r>
          </a:p>
          <a:p>
            <a:r>
              <a:rPr lang="en-US" altLang="en-US" sz="2400" dirty="0"/>
              <a:t>Quality system and Environmental systems certification</a:t>
            </a:r>
          </a:p>
          <a:p>
            <a:r>
              <a:rPr lang="en-US" altLang="en-US" sz="2400" dirty="0"/>
              <a:t>Quality training in NIS ISO 9000, NIS ISO 14000, ISO 17025 &amp; HACCP for food Standards</a:t>
            </a:r>
          </a:p>
          <a:p>
            <a:r>
              <a:rPr lang="en-US" altLang="en-US" sz="2400" dirty="0"/>
              <a:t>Laboratory Services relating to product testing/analysis</a:t>
            </a:r>
          </a:p>
          <a:p>
            <a:r>
              <a:rPr lang="en-US" altLang="en-US" sz="2400" dirty="0"/>
              <a:t>Instrument calibration</a:t>
            </a:r>
          </a:p>
          <a:p>
            <a:r>
              <a:rPr lang="en-US" altLang="en-US" sz="2400" dirty="0"/>
              <a:t>Factory Inspection for Product  Type Certification (</a:t>
            </a:r>
            <a:r>
              <a:rPr lang="en-US" altLang="en-US" sz="2400" dirty="0" err="1"/>
              <a:t>batchwise</a:t>
            </a:r>
            <a:r>
              <a:rPr lang="en-US" altLang="en-US" sz="2400" dirty="0"/>
              <a:t> certification)</a:t>
            </a:r>
          </a:p>
        </p:txBody>
      </p:sp>
      <p:sp>
        <p:nvSpPr>
          <p:cNvPr id="6" name="Title 1">
            <a:extLst>
              <a:ext uri="{FF2B5EF4-FFF2-40B4-BE49-F238E27FC236}">
                <a16:creationId xmlns:a16="http://schemas.microsoft.com/office/drawing/2014/main" xmlns="" id="{083A92EE-26D6-D142-B12A-4EF655BC0BCC}"/>
              </a:ext>
            </a:extLst>
          </p:cNvPr>
          <p:cNvSpPr>
            <a:spLocks noGrp="1"/>
          </p:cNvSpPr>
          <p:nvPr>
            <p:ph type="title"/>
          </p:nvPr>
        </p:nvSpPr>
        <p:spPr>
          <a:xfrm>
            <a:off x="842982" y="277091"/>
            <a:ext cx="11219809" cy="914400"/>
          </a:xfrm>
        </p:spPr>
        <p:txBody>
          <a:bodyPr>
            <a:noAutofit/>
          </a:bodyPr>
          <a:lstStyle/>
          <a:p>
            <a:pPr algn="ctr"/>
            <a:r>
              <a:rPr lang="en-GB" b="1" dirty="0"/>
              <a:t>OTHER SERVICES BY SON FOR STAKEHOLDERS </a:t>
            </a:r>
            <a:br>
              <a:rPr lang="en-GB" b="1" dirty="0"/>
            </a:br>
            <a:r>
              <a:rPr lang="en-GB" b="1" dirty="0"/>
              <a:t>AND EXPORTERS</a:t>
            </a:r>
            <a:endParaRPr lang="en-US" b="1" dirty="0"/>
          </a:p>
        </p:txBody>
      </p:sp>
    </p:spTree>
    <p:extLst>
      <p:ext uri="{BB962C8B-B14F-4D97-AF65-F5344CB8AC3E}">
        <p14:creationId xmlns:p14="http://schemas.microsoft.com/office/powerpoint/2010/main" val="125900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0CAFAE-3174-44B2-83DF-12AE4409366B}"/>
              </a:ext>
            </a:extLst>
          </p:cNvPr>
          <p:cNvSpPr>
            <a:spLocks noGrp="1"/>
          </p:cNvSpPr>
          <p:nvPr>
            <p:ph idx="1"/>
          </p:nvPr>
        </p:nvSpPr>
        <p:spPr>
          <a:xfrm>
            <a:off x="1479277" y="1419987"/>
            <a:ext cx="10130831" cy="4620595"/>
          </a:xfrm>
        </p:spPr>
        <p:txBody>
          <a:bodyPr>
            <a:normAutofit/>
          </a:bodyPr>
          <a:lstStyle/>
          <a:p>
            <a:r>
              <a:rPr lang="en-GB" sz="2400" dirty="0"/>
              <a:t>Import Inspection of products</a:t>
            </a:r>
          </a:p>
          <a:p>
            <a:r>
              <a:rPr lang="en-GB" sz="2400" dirty="0"/>
              <a:t>Pre-shipment Inspection of Exports</a:t>
            </a:r>
          </a:p>
          <a:p>
            <a:r>
              <a:rPr lang="en-GB" sz="2400" dirty="0"/>
              <a:t>Consultancy services in Standardization, Quality Assurance, Testing, Import and Exports trade support</a:t>
            </a:r>
          </a:p>
          <a:p>
            <a:r>
              <a:rPr lang="en-GB" sz="2400" dirty="0"/>
              <a:t>Product Registration</a:t>
            </a:r>
          </a:p>
          <a:p>
            <a:r>
              <a:rPr lang="en-GB" sz="2400" dirty="0"/>
              <a:t>Market survey</a:t>
            </a:r>
          </a:p>
          <a:p>
            <a:r>
              <a:rPr lang="en-GB" sz="2400" dirty="0"/>
              <a:t>Consumer Complaint &amp; Collaboration</a:t>
            </a:r>
          </a:p>
          <a:p>
            <a:r>
              <a:rPr lang="en-US" altLang="en-US" sz="2400" dirty="0"/>
              <a:t>Human Resources Development and Training</a:t>
            </a:r>
          </a:p>
        </p:txBody>
      </p:sp>
      <p:sp>
        <p:nvSpPr>
          <p:cNvPr id="6" name="Title 1">
            <a:extLst>
              <a:ext uri="{FF2B5EF4-FFF2-40B4-BE49-F238E27FC236}">
                <a16:creationId xmlns:a16="http://schemas.microsoft.com/office/drawing/2014/main" xmlns="" id="{D6EFF957-5F9A-B54C-AA60-0A37E3A8887D}"/>
              </a:ext>
            </a:extLst>
          </p:cNvPr>
          <p:cNvSpPr>
            <a:spLocks noGrp="1"/>
          </p:cNvSpPr>
          <p:nvPr>
            <p:ph type="title"/>
          </p:nvPr>
        </p:nvSpPr>
        <p:spPr>
          <a:xfrm>
            <a:off x="842982" y="277091"/>
            <a:ext cx="11219809" cy="914400"/>
          </a:xfrm>
        </p:spPr>
        <p:txBody>
          <a:bodyPr>
            <a:noAutofit/>
          </a:bodyPr>
          <a:lstStyle/>
          <a:p>
            <a:pPr algn="ctr"/>
            <a:r>
              <a:rPr lang="en-GB" b="1" dirty="0"/>
              <a:t>OTHER SERVICES BY SON FOR STAKEHOLDERS </a:t>
            </a:r>
            <a:br>
              <a:rPr lang="en-GB" b="1" dirty="0"/>
            </a:br>
            <a:r>
              <a:rPr lang="en-GB" b="1" dirty="0"/>
              <a:t>AND EXPORTERS…</a:t>
            </a:r>
            <a:endParaRPr lang="en-US" b="1" dirty="0"/>
          </a:p>
        </p:txBody>
      </p:sp>
    </p:spTree>
    <p:extLst>
      <p:ext uri="{BB962C8B-B14F-4D97-AF65-F5344CB8AC3E}">
        <p14:creationId xmlns:p14="http://schemas.microsoft.com/office/powerpoint/2010/main" val="287427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EC80F6-08F0-0046-B546-C1F77CE8B711}"/>
              </a:ext>
            </a:extLst>
          </p:cNvPr>
          <p:cNvSpPr>
            <a:spLocks noGrp="1"/>
          </p:cNvSpPr>
          <p:nvPr>
            <p:ph idx="1"/>
          </p:nvPr>
        </p:nvSpPr>
        <p:spPr>
          <a:xfrm>
            <a:off x="1377386" y="964994"/>
            <a:ext cx="10496561" cy="5288230"/>
          </a:xfrm>
        </p:spPr>
        <p:txBody>
          <a:bodyPr>
            <a:normAutofit fontScale="92500" lnSpcReduction="10000"/>
          </a:bodyPr>
          <a:lstStyle/>
          <a:p>
            <a:r>
              <a:rPr lang="en-US" sz="2400" dirty="0"/>
              <a:t>To introduce the use of standards during skills acquisition and enterprise development</a:t>
            </a:r>
          </a:p>
          <a:p>
            <a:r>
              <a:rPr lang="en-US" sz="2400" dirty="0"/>
              <a:t>To promote the growth of enterprises .</a:t>
            </a:r>
          </a:p>
          <a:p>
            <a:r>
              <a:rPr lang="en-US" sz="2400" dirty="0"/>
              <a:t>To assist in the certification of products by  entrepreneurs for enhanced patronage</a:t>
            </a:r>
          </a:p>
          <a:p>
            <a:r>
              <a:rPr lang="en-US" sz="2400" dirty="0"/>
              <a:t>Promoting the growth of the enterprises through monitoring with SON’s technical expertise </a:t>
            </a:r>
          </a:p>
          <a:p>
            <a:r>
              <a:rPr lang="en-US" sz="2400" dirty="0"/>
              <a:t>To enhance the competitiveness of the products for market access</a:t>
            </a:r>
          </a:p>
          <a:p>
            <a:r>
              <a:rPr lang="en-US" sz="2400" dirty="0"/>
              <a:t>To create National awareness on the importance of standards and MANCAP certification to Nigeria’s Industrial growth</a:t>
            </a:r>
          </a:p>
          <a:p>
            <a:r>
              <a:rPr lang="en-US" sz="2400" dirty="0"/>
              <a:t>To sensitize on the dangers or consequences of producing or patronizing fake or substandard products. </a:t>
            </a:r>
            <a:endParaRPr lang="en-GB" sz="2400" dirty="0"/>
          </a:p>
        </p:txBody>
      </p:sp>
      <p:sp>
        <p:nvSpPr>
          <p:cNvPr id="6" name="Title 1">
            <a:extLst>
              <a:ext uri="{FF2B5EF4-FFF2-40B4-BE49-F238E27FC236}">
                <a16:creationId xmlns:a16="http://schemas.microsoft.com/office/drawing/2014/main" xmlns="" id="{15C4B25E-0994-2245-BDE5-9A510F561FDC}"/>
              </a:ext>
            </a:extLst>
          </p:cNvPr>
          <p:cNvSpPr>
            <a:spLocks noGrp="1"/>
          </p:cNvSpPr>
          <p:nvPr>
            <p:ph type="title"/>
          </p:nvPr>
        </p:nvSpPr>
        <p:spPr>
          <a:xfrm>
            <a:off x="829128" y="110835"/>
            <a:ext cx="11219809" cy="969819"/>
          </a:xfrm>
        </p:spPr>
        <p:txBody>
          <a:bodyPr>
            <a:noAutofit/>
          </a:bodyPr>
          <a:lstStyle/>
          <a:p>
            <a:pPr algn="ctr"/>
            <a:r>
              <a:rPr lang="en-GB" sz="3600" b="1" dirty="0"/>
              <a:t>WHY SON IS FACILITATING NON-OIL PRODUCTS?</a:t>
            </a:r>
            <a:endParaRPr lang="en-US" sz="3600" b="1" dirty="0"/>
          </a:p>
        </p:txBody>
      </p:sp>
    </p:spTree>
    <p:extLst>
      <p:ext uri="{BB962C8B-B14F-4D97-AF65-F5344CB8AC3E}">
        <p14:creationId xmlns:p14="http://schemas.microsoft.com/office/powerpoint/2010/main" val="368911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E4659-CC1A-4BF5-8996-F9BE8428EDFD}"/>
              </a:ext>
            </a:extLst>
          </p:cNvPr>
          <p:cNvSpPr>
            <a:spLocks noGrp="1"/>
          </p:cNvSpPr>
          <p:nvPr>
            <p:ph type="title"/>
          </p:nvPr>
        </p:nvSpPr>
        <p:spPr/>
        <p:txBody>
          <a:bodyPr/>
          <a:lstStyle/>
          <a:p>
            <a:r>
              <a:rPr lang="en-GB" dirty="0"/>
              <a:t>IMPACT OF SON ON SMEs</a:t>
            </a:r>
            <a:endParaRPr lang="aa-ET" dirty="0"/>
          </a:p>
        </p:txBody>
      </p:sp>
      <p:sp>
        <p:nvSpPr>
          <p:cNvPr id="3" name="Content Placeholder 2">
            <a:extLst>
              <a:ext uri="{FF2B5EF4-FFF2-40B4-BE49-F238E27FC236}">
                <a16:creationId xmlns:a16="http://schemas.microsoft.com/office/drawing/2014/main" xmlns="" id="{5E5A30AF-19D4-45C6-8C0C-93B1F07D574A}"/>
              </a:ext>
            </a:extLst>
          </p:cNvPr>
          <p:cNvSpPr>
            <a:spLocks noGrp="1"/>
          </p:cNvSpPr>
          <p:nvPr>
            <p:ph idx="1"/>
          </p:nvPr>
        </p:nvSpPr>
        <p:spPr/>
        <p:txBody>
          <a:bodyPr>
            <a:normAutofit/>
          </a:bodyPr>
          <a:lstStyle/>
          <a:p>
            <a:r>
              <a:rPr lang="en-GB" dirty="0"/>
              <a:t>SON offers 50% Subsidized sale of products &amp; services ( Standards charges , Certification charges, Laboratory testing charges).</a:t>
            </a:r>
          </a:p>
          <a:p>
            <a:r>
              <a:rPr lang="en-GB" dirty="0"/>
              <a:t>MANCAP Certification of products  within period of 60 Days</a:t>
            </a:r>
          </a:p>
          <a:p>
            <a:r>
              <a:rPr lang="en-GB" dirty="0"/>
              <a:t>Collaborates with relevant stakeholders (BOI, NEPC, CAC, NEXIM, MAN and State Government) being facilitators of </a:t>
            </a:r>
            <a:r>
              <a:rPr lang="en-GB" smtClean="0"/>
              <a:t>traade</a:t>
            </a:r>
            <a:endParaRPr lang="en-GB" dirty="0"/>
          </a:p>
          <a:p>
            <a:r>
              <a:rPr lang="en-GB" dirty="0"/>
              <a:t>SON and BOI has an existing MOU that facilitate processing of application for funds for MANCAP certified products</a:t>
            </a:r>
            <a:endParaRPr lang="aa-ET" dirty="0"/>
          </a:p>
        </p:txBody>
      </p:sp>
    </p:spTree>
    <p:extLst>
      <p:ext uri="{BB962C8B-B14F-4D97-AF65-F5344CB8AC3E}">
        <p14:creationId xmlns:p14="http://schemas.microsoft.com/office/powerpoint/2010/main" val="60165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E65A490-5A09-4642-8D5E-45E6158033D5}"/>
              </a:ext>
            </a:extLst>
          </p:cNvPr>
          <p:cNvSpPr>
            <a:spLocks noGrp="1"/>
          </p:cNvSpPr>
          <p:nvPr>
            <p:ph type="title"/>
          </p:nvPr>
        </p:nvSpPr>
        <p:spPr>
          <a:xfrm>
            <a:off x="1458538" y="138545"/>
            <a:ext cx="10323858" cy="1109273"/>
          </a:xfrm>
        </p:spPr>
        <p:txBody>
          <a:bodyPr>
            <a:noAutofit/>
          </a:bodyPr>
          <a:lstStyle/>
          <a:p>
            <a:pPr algn="ctr"/>
            <a:r>
              <a:rPr lang="en-GB" sz="3600" b="1" dirty="0"/>
              <a:t>ADVANTAGES OF STANDARDIZATION TO NON-OIL PRODUCTS</a:t>
            </a:r>
            <a:endParaRPr lang="en-US" sz="3600" dirty="0"/>
          </a:p>
        </p:txBody>
      </p:sp>
      <p:sp>
        <p:nvSpPr>
          <p:cNvPr id="3" name="Content Placeholder 2">
            <a:extLst>
              <a:ext uri="{FF2B5EF4-FFF2-40B4-BE49-F238E27FC236}">
                <a16:creationId xmlns:a16="http://schemas.microsoft.com/office/drawing/2014/main" xmlns="" id="{36EC80F6-08F0-0046-B546-C1F77CE8B711}"/>
              </a:ext>
            </a:extLst>
          </p:cNvPr>
          <p:cNvSpPr>
            <a:spLocks noGrp="1"/>
          </p:cNvSpPr>
          <p:nvPr>
            <p:ph idx="1"/>
          </p:nvPr>
        </p:nvSpPr>
        <p:spPr>
          <a:xfrm>
            <a:off x="1632030" y="1503727"/>
            <a:ext cx="9976874" cy="4680836"/>
          </a:xfrm>
        </p:spPr>
        <p:txBody>
          <a:bodyPr>
            <a:normAutofit/>
          </a:bodyPr>
          <a:lstStyle/>
          <a:p>
            <a:r>
              <a:rPr lang="en-US" sz="2800" dirty="0"/>
              <a:t>Consideration of standards in skills and enterprise development</a:t>
            </a:r>
          </a:p>
          <a:p>
            <a:r>
              <a:rPr lang="en-US" sz="2800" dirty="0"/>
              <a:t>Enhancement of innovations</a:t>
            </a:r>
          </a:p>
          <a:p>
            <a:r>
              <a:rPr lang="en-US" sz="2800" dirty="0"/>
              <a:t>Consideration for consumer needs and satisfaction</a:t>
            </a:r>
          </a:p>
          <a:p>
            <a:r>
              <a:rPr lang="en-US" sz="2800" dirty="0"/>
              <a:t>Savings in cost of doing business</a:t>
            </a:r>
          </a:p>
          <a:p>
            <a:r>
              <a:rPr lang="en-US" sz="2800" dirty="0"/>
              <a:t>Continuous improvement</a:t>
            </a:r>
          </a:p>
        </p:txBody>
      </p:sp>
    </p:spTree>
    <p:extLst>
      <p:ext uri="{BB962C8B-B14F-4D97-AF65-F5344CB8AC3E}">
        <p14:creationId xmlns:p14="http://schemas.microsoft.com/office/powerpoint/2010/main" val="151344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6094E-2C50-7541-886A-8148CACA0ACC}"/>
              </a:ext>
            </a:extLst>
          </p:cNvPr>
          <p:cNvSpPr>
            <a:spLocks noGrp="1"/>
          </p:cNvSpPr>
          <p:nvPr>
            <p:ph type="title"/>
          </p:nvPr>
        </p:nvSpPr>
        <p:spPr>
          <a:xfrm>
            <a:off x="1069848" y="272758"/>
            <a:ext cx="10058400" cy="831213"/>
          </a:xfrm>
        </p:spPr>
        <p:txBody>
          <a:bodyPr>
            <a:normAutofit/>
          </a:bodyPr>
          <a:lstStyle/>
          <a:p>
            <a:pPr algn="ctr"/>
            <a:r>
              <a:rPr lang="en-GB" b="1" dirty="0"/>
              <a:t>Our Mission</a:t>
            </a:r>
            <a:endParaRPr lang="en-US" dirty="0"/>
          </a:p>
        </p:txBody>
      </p:sp>
      <p:sp>
        <p:nvSpPr>
          <p:cNvPr id="3" name="Content Placeholder 2">
            <a:extLst>
              <a:ext uri="{FF2B5EF4-FFF2-40B4-BE49-F238E27FC236}">
                <a16:creationId xmlns:a16="http://schemas.microsoft.com/office/drawing/2014/main" xmlns="" id="{03CD0CB6-94F6-AE4C-A365-6CB43EB5EA41}"/>
              </a:ext>
            </a:extLst>
          </p:cNvPr>
          <p:cNvSpPr>
            <a:spLocks noGrp="1"/>
          </p:cNvSpPr>
          <p:nvPr>
            <p:ph idx="1"/>
          </p:nvPr>
        </p:nvSpPr>
        <p:spPr>
          <a:xfrm>
            <a:off x="1069848" y="1731115"/>
            <a:ext cx="10058400" cy="1000933"/>
          </a:xfrm>
        </p:spPr>
        <p:txBody>
          <a:bodyPr>
            <a:normAutofit fontScale="92500" lnSpcReduction="20000"/>
          </a:bodyPr>
          <a:lstStyle/>
          <a:p>
            <a:pPr marL="0" indent="0" algn="ctr">
              <a:buNone/>
            </a:pPr>
            <a:r>
              <a:rPr lang="en-GB" dirty="0"/>
              <a:t>To promote consumer confidence and global competitiveness of Nigerian products and services through </a:t>
            </a:r>
            <a:r>
              <a:rPr lang="en-GB" b="1" u="sng" dirty="0">
                <a:solidFill>
                  <a:srgbClr val="FF0000"/>
                </a:solidFill>
              </a:rPr>
              <a:t>standardisation</a:t>
            </a:r>
            <a:r>
              <a:rPr lang="en-GB" dirty="0"/>
              <a:t> and quality assurance.</a:t>
            </a:r>
            <a:br>
              <a:rPr lang="en-GB" dirty="0"/>
            </a:br>
            <a:endParaRPr lang="en-US" dirty="0"/>
          </a:p>
        </p:txBody>
      </p:sp>
      <p:sp>
        <p:nvSpPr>
          <p:cNvPr id="5" name="Title 1">
            <a:extLst>
              <a:ext uri="{FF2B5EF4-FFF2-40B4-BE49-F238E27FC236}">
                <a16:creationId xmlns:a16="http://schemas.microsoft.com/office/drawing/2014/main" xmlns="" id="{B556AE7D-EE8D-B643-9B4B-72046EB9425F}"/>
              </a:ext>
            </a:extLst>
          </p:cNvPr>
          <p:cNvSpPr txBox="1">
            <a:spLocks/>
          </p:cNvSpPr>
          <p:nvPr/>
        </p:nvSpPr>
        <p:spPr>
          <a:xfrm>
            <a:off x="675838" y="3474276"/>
            <a:ext cx="10058400" cy="8312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b="1" dirty="0"/>
              <a:t>Our VISION</a:t>
            </a:r>
            <a:endParaRPr lang="en-US" dirty="0"/>
          </a:p>
        </p:txBody>
      </p:sp>
      <p:sp>
        <p:nvSpPr>
          <p:cNvPr id="6" name="Content Placeholder 2">
            <a:extLst>
              <a:ext uri="{FF2B5EF4-FFF2-40B4-BE49-F238E27FC236}">
                <a16:creationId xmlns:a16="http://schemas.microsoft.com/office/drawing/2014/main" xmlns="" id="{0BDBE5F3-B9A9-414D-B438-D1EDC1C2292C}"/>
              </a:ext>
            </a:extLst>
          </p:cNvPr>
          <p:cNvSpPr txBox="1">
            <a:spLocks/>
          </p:cNvSpPr>
          <p:nvPr/>
        </p:nvSpPr>
        <p:spPr>
          <a:xfrm>
            <a:off x="1069848" y="4728115"/>
            <a:ext cx="10058400" cy="100093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GB" dirty="0"/>
              <a:t>To improve life through </a:t>
            </a:r>
            <a:r>
              <a:rPr lang="en-GB" b="1" u="sng" dirty="0">
                <a:solidFill>
                  <a:srgbClr val="FF0000"/>
                </a:solidFill>
              </a:rPr>
              <a:t>standardisation</a:t>
            </a:r>
            <a:r>
              <a:rPr lang="en-GB" dirty="0"/>
              <a:t> and quality assurance.</a:t>
            </a:r>
          </a:p>
        </p:txBody>
      </p:sp>
    </p:spTree>
    <p:extLst>
      <p:ext uri="{BB962C8B-B14F-4D97-AF65-F5344CB8AC3E}">
        <p14:creationId xmlns:p14="http://schemas.microsoft.com/office/powerpoint/2010/main" val="147307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E65A490-5A09-4642-8D5E-45E6158033D5}"/>
              </a:ext>
            </a:extLst>
          </p:cNvPr>
          <p:cNvSpPr>
            <a:spLocks noGrp="1"/>
          </p:cNvSpPr>
          <p:nvPr>
            <p:ph type="title"/>
          </p:nvPr>
        </p:nvSpPr>
        <p:spPr>
          <a:xfrm>
            <a:off x="860370" y="24279"/>
            <a:ext cx="10988825" cy="746573"/>
          </a:xfrm>
        </p:spPr>
        <p:txBody>
          <a:bodyPr>
            <a:noAutofit/>
          </a:bodyPr>
          <a:lstStyle/>
          <a:p>
            <a:pPr algn="ctr"/>
            <a:r>
              <a:rPr lang="en-GB" sz="3600" b="1" dirty="0"/>
              <a:t>STAKEHOLDERS IN STANDARDIZATION</a:t>
            </a:r>
            <a:endParaRPr lang="en-US" sz="3600" dirty="0"/>
          </a:p>
        </p:txBody>
      </p:sp>
      <p:sp>
        <p:nvSpPr>
          <p:cNvPr id="3" name="Content Placeholder 2">
            <a:extLst>
              <a:ext uri="{FF2B5EF4-FFF2-40B4-BE49-F238E27FC236}">
                <a16:creationId xmlns:a16="http://schemas.microsoft.com/office/drawing/2014/main" xmlns="" id="{36EC80F6-08F0-0046-B546-C1F77CE8B711}"/>
              </a:ext>
            </a:extLst>
          </p:cNvPr>
          <p:cNvSpPr>
            <a:spLocks noGrp="1"/>
          </p:cNvSpPr>
          <p:nvPr>
            <p:ph idx="1"/>
          </p:nvPr>
        </p:nvSpPr>
        <p:spPr>
          <a:xfrm>
            <a:off x="1446835" y="1146915"/>
            <a:ext cx="9815896" cy="4837547"/>
          </a:xfrm>
        </p:spPr>
        <p:txBody>
          <a:bodyPr>
            <a:normAutofit/>
          </a:bodyPr>
          <a:lstStyle/>
          <a:p>
            <a:r>
              <a:rPr lang="en-US" sz="2800" dirty="0"/>
              <a:t>Inventors, Designers, Manufacturers and Producers </a:t>
            </a:r>
          </a:p>
          <a:p>
            <a:r>
              <a:rPr lang="en-US" sz="2800" dirty="0"/>
              <a:t>Farmers and Agricultural Businesspeople</a:t>
            </a:r>
          </a:p>
          <a:p>
            <a:r>
              <a:rPr lang="en-US" sz="2800" dirty="0"/>
              <a:t>Service Providers</a:t>
            </a:r>
          </a:p>
          <a:p>
            <a:r>
              <a:rPr lang="en-US" sz="2800" dirty="0"/>
              <a:t>Artisans/Craftsmen</a:t>
            </a:r>
          </a:p>
          <a:p>
            <a:r>
              <a:rPr lang="en-US" sz="2800" dirty="0"/>
              <a:t>Product Consumers</a:t>
            </a:r>
          </a:p>
        </p:txBody>
      </p:sp>
      <p:pic>
        <p:nvPicPr>
          <p:cNvPr id="5" name="Picture 2" descr="C:\Users\Ararume\AppData\Local\Microsoft\Windows\Temporary Internet Files\Content.IE5\3XYFA7WG\15085-Blue-3d-People-Working-Together-To-Hold-Colorful-Pieces-Of-A-Jigsaw-Puzzle-That-Spells-Out-Team-Work-Clipart-Graphic[1].jpg">
            <a:extLst>
              <a:ext uri="{FF2B5EF4-FFF2-40B4-BE49-F238E27FC236}">
                <a16:creationId xmlns:a16="http://schemas.microsoft.com/office/drawing/2014/main" xmlns="" id="{FCCE29E3-1566-4136-A908-8AB0D8782D32}"/>
              </a:ext>
            </a:extLst>
          </p:cNvPr>
          <p:cNvPicPr>
            <a:picLocks noChangeAspect="1" noChangeArrowheads="1"/>
          </p:cNvPicPr>
          <p:nvPr/>
        </p:nvPicPr>
        <p:blipFill>
          <a:blip r:embed="rId2"/>
          <a:srcRect/>
          <a:stretch>
            <a:fillRect/>
          </a:stretch>
        </p:blipFill>
        <p:spPr bwMode="auto">
          <a:xfrm>
            <a:off x="5533876" y="2403076"/>
            <a:ext cx="5728855" cy="3719932"/>
          </a:xfrm>
          <a:prstGeom prst="rect">
            <a:avLst/>
          </a:prstGeom>
          <a:noFill/>
        </p:spPr>
      </p:pic>
    </p:spTree>
    <p:extLst>
      <p:ext uri="{BB962C8B-B14F-4D97-AF65-F5344CB8AC3E}">
        <p14:creationId xmlns:p14="http://schemas.microsoft.com/office/powerpoint/2010/main" val="1245306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CAB53-E054-F944-B4E4-9F73FECD5E9F}"/>
              </a:ext>
            </a:extLst>
          </p:cNvPr>
          <p:cNvSpPr>
            <a:spLocks noGrp="1"/>
          </p:cNvSpPr>
          <p:nvPr>
            <p:ph type="title"/>
          </p:nvPr>
        </p:nvSpPr>
        <p:spPr>
          <a:xfrm>
            <a:off x="100361" y="111513"/>
            <a:ext cx="12009863" cy="1036152"/>
          </a:xfrm>
        </p:spPr>
        <p:txBody>
          <a:bodyPr>
            <a:normAutofit/>
          </a:bodyPr>
          <a:lstStyle/>
          <a:p>
            <a:pPr algn="ctr"/>
            <a:r>
              <a:rPr lang="en-US" b="1" dirty="0"/>
              <a:t>BENEFITS OF SON’S ACTIVITIES IN RELATION </a:t>
            </a:r>
            <a:br>
              <a:rPr lang="en-US" b="1" dirty="0"/>
            </a:br>
            <a:r>
              <a:rPr lang="en-US" b="1" dirty="0"/>
              <a:t>TO NIGERIAN MADE PRODUCTS</a:t>
            </a:r>
          </a:p>
        </p:txBody>
      </p:sp>
      <p:sp>
        <p:nvSpPr>
          <p:cNvPr id="3" name="Content Placeholder 2">
            <a:extLst>
              <a:ext uri="{FF2B5EF4-FFF2-40B4-BE49-F238E27FC236}">
                <a16:creationId xmlns:a16="http://schemas.microsoft.com/office/drawing/2014/main" xmlns="" id="{99F50771-A247-4D4A-8317-B15A2AA994C5}"/>
              </a:ext>
            </a:extLst>
          </p:cNvPr>
          <p:cNvSpPr>
            <a:spLocks noGrp="1"/>
          </p:cNvSpPr>
          <p:nvPr>
            <p:ph idx="1"/>
          </p:nvPr>
        </p:nvSpPr>
        <p:spPr>
          <a:xfrm>
            <a:off x="1335823" y="1147665"/>
            <a:ext cx="10104896" cy="5045653"/>
          </a:xfrm>
        </p:spPr>
        <p:txBody>
          <a:bodyPr>
            <a:normAutofit fontScale="92500" lnSpcReduction="20000"/>
          </a:bodyPr>
          <a:lstStyle/>
          <a:p>
            <a:r>
              <a:rPr lang="en-GB" sz="2400" dirty="0"/>
              <a:t>SON is laying the foundation to ensure that Nigerians, with prerequisite skills, can compete favourably in the world market by ensuring that they conform to the Quality sets by the Global market.</a:t>
            </a:r>
          </a:p>
          <a:p>
            <a:r>
              <a:rPr lang="en-GB" sz="2400" dirty="0"/>
              <a:t>SON helps to eliminate some of the barriers associated with Exportation of goods. This also services to boost the confidence importers have on Nigerian goods by believing that a competent National Standards body is in charge of certification of goods before they are exported.</a:t>
            </a:r>
          </a:p>
          <a:p>
            <a:r>
              <a:rPr lang="en-GB" sz="2400" dirty="0"/>
              <a:t>SON has also put a national programme in place that ensures all locally made goods conform to the applicable national/international standards.</a:t>
            </a:r>
          </a:p>
          <a:p>
            <a:r>
              <a:rPr lang="en-GB" sz="2400" dirty="0"/>
              <a:t>NOTE: The main purpose of the concept of standardisation is to follow a logical process, starting with measurement and up to certification of products and services, a certification that can take the form of a certificate of competence. </a:t>
            </a:r>
          </a:p>
          <a:p>
            <a:endParaRPr lang="en-GB" sz="2400" dirty="0"/>
          </a:p>
          <a:p>
            <a:pPr marL="0" indent="0">
              <a:buNone/>
            </a:pPr>
            <a:endParaRPr lang="en-GB" sz="2400" dirty="0"/>
          </a:p>
        </p:txBody>
      </p:sp>
    </p:spTree>
    <p:extLst>
      <p:ext uri="{BB962C8B-B14F-4D97-AF65-F5344CB8AC3E}">
        <p14:creationId xmlns:p14="http://schemas.microsoft.com/office/powerpoint/2010/main" val="3945497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CAB53-E054-F944-B4E4-9F73FECD5E9F}"/>
              </a:ext>
            </a:extLst>
          </p:cNvPr>
          <p:cNvSpPr>
            <a:spLocks noGrp="1"/>
          </p:cNvSpPr>
          <p:nvPr>
            <p:ph type="title"/>
          </p:nvPr>
        </p:nvSpPr>
        <p:spPr>
          <a:xfrm>
            <a:off x="1676400" y="111513"/>
            <a:ext cx="9254836" cy="652986"/>
          </a:xfrm>
        </p:spPr>
        <p:txBody>
          <a:bodyPr>
            <a:normAutofit/>
          </a:bodyPr>
          <a:lstStyle/>
          <a:p>
            <a:pPr algn="ctr"/>
            <a:r>
              <a:rPr lang="en-US" b="1" dirty="0"/>
              <a:t>CONCLUSION</a:t>
            </a:r>
          </a:p>
        </p:txBody>
      </p:sp>
      <p:sp>
        <p:nvSpPr>
          <p:cNvPr id="3" name="Content Placeholder 2">
            <a:extLst>
              <a:ext uri="{FF2B5EF4-FFF2-40B4-BE49-F238E27FC236}">
                <a16:creationId xmlns:a16="http://schemas.microsoft.com/office/drawing/2014/main" xmlns="" id="{99F50771-A247-4D4A-8317-B15A2AA994C5}"/>
              </a:ext>
            </a:extLst>
          </p:cNvPr>
          <p:cNvSpPr>
            <a:spLocks noGrp="1"/>
          </p:cNvSpPr>
          <p:nvPr>
            <p:ph idx="1"/>
          </p:nvPr>
        </p:nvSpPr>
        <p:spPr>
          <a:xfrm>
            <a:off x="1331089" y="649357"/>
            <a:ext cx="10121213" cy="5302469"/>
          </a:xfrm>
        </p:spPr>
        <p:txBody>
          <a:bodyPr>
            <a:normAutofit fontScale="40000" lnSpcReduction="20000"/>
          </a:bodyPr>
          <a:lstStyle/>
          <a:p>
            <a:r>
              <a:rPr lang="en-GB" sz="4400" dirty="0"/>
              <a:t>It is everyone’s responsibility to work to achieve a better environment to enhance the contribution of the non-oil export sub-sector to the national economy.</a:t>
            </a:r>
          </a:p>
          <a:p>
            <a:r>
              <a:rPr lang="en-GB" sz="4400" dirty="0"/>
              <a:t>The Standards Organisation of Nigeria (SON) is in the best position to provide the much needed information and support services to the industries. It is basically due to the fact that standards and certification are the central issues for the elimination of technical barriers to trade. Generally, SON has the resources, networks and facilities to gain access to the most up to date information on standards, certification and others.</a:t>
            </a:r>
          </a:p>
          <a:p>
            <a:r>
              <a:rPr lang="en-GB" sz="4400" dirty="0"/>
              <a:t>SON also have the ready linkages with local industries and exporters, who are eventual end-users of this information. In addition, SON is the National Point for trade related technical barriers regulations under the arrangement of the World Trade Organisation (WTO), Such arrangement further enhance the role of SON in providing the necessary advisory services to exporters.</a:t>
            </a:r>
          </a:p>
          <a:p>
            <a:r>
              <a:rPr lang="en-GB" sz="4400" dirty="0"/>
              <a:t>However, for the continued growth and development of Nigerian Industries, particularly in the context of export trade, we have little choice but to quickly put in place a comprehensive information strategy with the objective of providing the core of information which Nigerian industries would require to make important business decisions as well as to facilitate international trade.</a:t>
            </a:r>
          </a:p>
          <a:p>
            <a:endParaRPr lang="en-GB" sz="2400" dirty="0"/>
          </a:p>
        </p:txBody>
      </p:sp>
    </p:spTree>
    <p:extLst>
      <p:ext uri="{BB962C8B-B14F-4D97-AF65-F5344CB8AC3E}">
        <p14:creationId xmlns:p14="http://schemas.microsoft.com/office/powerpoint/2010/main" val="202155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6DCFBE1-B550-284D-8E02-DFACD7A3965A}"/>
              </a:ext>
            </a:extLst>
          </p:cNvPr>
          <p:cNvSpPr/>
          <p:nvPr/>
        </p:nvSpPr>
        <p:spPr>
          <a:xfrm>
            <a:off x="2951357" y="4276028"/>
            <a:ext cx="6529754" cy="402354"/>
          </a:xfrm>
          <a:prstGeom prst="rect">
            <a:avLst/>
          </a:prstGeom>
        </p:spPr>
        <p:txBody>
          <a:bodyPr wrap="square">
            <a:spAutoFit/>
          </a:bodyPr>
          <a:lstStyle/>
          <a:p>
            <a:pPr algn="ctr">
              <a:lnSpc>
                <a:spcPct val="70000"/>
              </a:lnSpc>
            </a:pPr>
            <a:r>
              <a:rPr lang="en-US" sz="2800" b="1" dirty="0">
                <a:solidFill>
                  <a:srgbClr val="0070C0"/>
                </a:solidFill>
              </a:rPr>
              <a:t>Engr. I. I. MAMZA</a:t>
            </a:r>
            <a:endParaRPr lang="en-US" b="1" dirty="0">
              <a:solidFill>
                <a:srgbClr val="0070C0"/>
              </a:solidFill>
            </a:endParaRPr>
          </a:p>
        </p:txBody>
      </p:sp>
      <p:sp>
        <p:nvSpPr>
          <p:cNvPr id="7" name="Rectangle 6">
            <a:extLst>
              <a:ext uri="{FF2B5EF4-FFF2-40B4-BE49-F238E27FC236}">
                <a16:creationId xmlns:a16="http://schemas.microsoft.com/office/drawing/2014/main" xmlns="" id="{59119E78-DDB5-334A-8C62-35E8E78A0067}"/>
              </a:ext>
            </a:extLst>
          </p:cNvPr>
          <p:cNvSpPr/>
          <p:nvPr/>
        </p:nvSpPr>
        <p:spPr>
          <a:xfrm>
            <a:off x="4023590" y="1387298"/>
            <a:ext cx="3168947"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355619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1E8E4-7719-B043-9C53-ACCAF05EF620}"/>
              </a:ext>
            </a:extLst>
          </p:cNvPr>
          <p:cNvSpPr>
            <a:spLocks noGrp="1"/>
          </p:cNvSpPr>
          <p:nvPr>
            <p:ph type="title"/>
          </p:nvPr>
        </p:nvSpPr>
        <p:spPr>
          <a:xfrm>
            <a:off x="1036727" y="115179"/>
            <a:ext cx="10058400" cy="626943"/>
          </a:xfrm>
        </p:spPr>
        <p:txBody>
          <a:bodyPr/>
          <a:lstStyle/>
          <a:p>
            <a:pPr algn="ctr"/>
            <a:r>
              <a:rPr lang="en-GB" b="1" dirty="0"/>
              <a:t>MANDATES OF SON</a:t>
            </a:r>
            <a:endParaRPr lang="en-US" dirty="0"/>
          </a:p>
        </p:txBody>
      </p:sp>
      <p:sp>
        <p:nvSpPr>
          <p:cNvPr id="3" name="Content Placeholder 2">
            <a:extLst>
              <a:ext uri="{FF2B5EF4-FFF2-40B4-BE49-F238E27FC236}">
                <a16:creationId xmlns:a16="http://schemas.microsoft.com/office/drawing/2014/main" xmlns="" id="{20117FE4-C862-E843-878B-24A1A4AC66BA}"/>
              </a:ext>
            </a:extLst>
          </p:cNvPr>
          <p:cNvSpPr>
            <a:spLocks noGrp="1"/>
          </p:cNvSpPr>
          <p:nvPr>
            <p:ph idx="1"/>
          </p:nvPr>
        </p:nvSpPr>
        <p:spPr>
          <a:xfrm>
            <a:off x="1330043" y="927150"/>
            <a:ext cx="10861957" cy="5288455"/>
          </a:xfrm>
        </p:spPr>
        <p:txBody>
          <a:bodyPr>
            <a:normAutofit fontScale="92500" lnSpcReduction="20000"/>
          </a:bodyPr>
          <a:lstStyle/>
          <a:p>
            <a:pPr marL="0" indent="0">
              <a:buNone/>
            </a:pPr>
            <a:r>
              <a:rPr lang="en-GB" sz="2400" dirty="0"/>
              <a:t>These include;</a:t>
            </a:r>
          </a:p>
          <a:p>
            <a:r>
              <a:rPr lang="en-GB" sz="2400" dirty="0"/>
              <a:t>To advise the Federal Government generally on the National Policy on Standards, Standards, specification quality control and metrology</a:t>
            </a:r>
          </a:p>
          <a:p>
            <a:r>
              <a:rPr lang="en-GB" sz="2400" dirty="0"/>
              <a:t>To designate, establish and approve standards in respect of metrology, materials, commodities, structures and processes for the certification of products in commerce and industry throughout Nigeria</a:t>
            </a:r>
          </a:p>
          <a:p>
            <a:r>
              <a:rPr lang="en-GB" sz="2400" dirty="0"/>
              <a:t>To provide the necessary measures for quality control of new materials and products in conformity with the standard</a:t>
            </a:r>
          </a:p>
          <a:p>
            <a:r>
              <a:rPr lang="en-GB" sz="2400" dirty="0"/>
              <a:t>Organise tests and do everything necessary to ensure compliance with standards designated and approved by the council</a:t>
            </a:r>
          </a:p>
          <a:p>
            <a:r>
              <a:rPr lang="en-GB" sz="2400" dirty="0"/>
              <a:t>Undertake investigation as necessary into quality of facilities, materials and products in Nigeria, and establish quality assurance system including certification of factories, products and laboratories</a:t>
            </a:r>
          </a:p>
          <a:p>
            <a:endParaRPr lang="en-GB" sz="2400" dirty="0"/>
          </a:p>
          <a:p>
            <a:endParaRPr lang="en-US" sz="2400" dirty="0"/>
          </a:p>
        </p:txBody>
      </p:sp>
    </p:spTree>
    <p:extLst>
      <p:ext uri="{BB962C8B-B14F-4D97-AF65-F5344CB8AC3E}">
        <p14:creationId xmlns:p14="http://schemas.microsoft.com/office/powerpoint/2010/main" val="128788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167" y="127321"/>
            <a:ext cx="9520158" cy="659757"/>
          </a:xfrm>
        </p:spPr>
        <p:txBody>
          <a:bodyPr>
            <a:noAutofit/>
          </a:bodyPr>
          <a:lstStyle/>
          <a:p>
            <a:pPr algn="ctr"/>
            <a:r>
              <a:rPr lang="en-US" b="1" dirty="0">
                <a:latin typeface="Arial"/>
                <a:cs typeface="Arial"/>
              </a:rPr>
              <a:t>CONTEXTUAL CLARIFICATION</a:t>
            </a:r>
          </a:p>
        </p:txBody>
      </p:sp>
      <p:sp>
        <p:nvSpPr>
          <p:cNvPr id="3" name="Content Placeholder 2"/>
          <p:cNvSpPr>
            <a:spLocks noGrp="1"/>
          </p:cNvSpPr>
          <p:nvPr>
            <p:ph idx="1"/>
          </p:nvPr>
        </p:nvSpPr>
        <p:spPr>
          <a:xfrm>
            <a:off x="1384225" y="1319513"/>
            <a:ext cx="10514549" cy="4849793"/>
          </a:xfrm>
        </p:spPr>
        <p:txBody>
          <a:bodyPr>
            <a:normAutofit lnSpcReduction="10000"/>
          </a:bodyPr>
          <a:lstStyle/>
          <a:p>
            <a:pPr algn="just"/>
            <a:r>
              <a:rPr lang="en-US" sz="2400" b="1" dirty="0">
                <a:latin typeface="Arial"/>
                <a:cs typeface="Arial"/>
              </a:rPr>
              <a:t>Product - </a:t>
            </a:r>
            <a:r>
              <a:rPr lang="en-US" sz="2400" dirty="0">
                <a:latin typeface="Arial"/>
                <a:cs typeface="Arial"/>
              </a:rPr>
              <a:t>The result/output of activities in a process</a:t>
            </a:r>
          </a:p>
          <a:p>
            <a:pPr algn="just"/>
            <a:endParaRPr lang="en-US" sz="2400" dirty="0">
              <a:latin typeface="Arial"/>
              <a:cs typeface="Arial"/>
            </a:endParaRPr>
          </a:p>
          <a:p>
            <a:pPr algn="just"/>
            <a:r>
              <a:rPr lang="en-US" sz="2400" b="1" dirty="0">
                <a:latin typeface="Arial"/>
                <a:cs typeface="Arial"/>
              </a:rPr>
              <a:t>Quality- </a:t>
            </a:r>
            <a:r>
              <a:rPr lang="en-US" sz="2400" dirty="0">
                <a:latin typeface="Arial"/>
                <a:cs typeface="Arial"/>
              </a:rPr>
              <a:t>The degree to which a set of inherent CHARACTERISTICS fulfills REQUIREMENTS, or simply FITNESS for PURPOSE</a:t>
            </a:r>
          </a:p>
          <a:p>
            <a:pPr algn="just"/>
            <a:endParaRPr lang="en-US" sz="2400" dirty="0">
              <a:latin typeface="Arial"/>
              <a:cs typeface="Arial"/>
            </a:endParaRPr>
          </a:p>
          <a:p>
            <a:pPr algn="just"/>
            <a:r>
              <a:rPr lang="en-US" sz="2400" b="1" dirty="0">
                <a:solidFill>
                  <a:srgbClr val="000000"/>
                </a:solidFill>
                <a:latin typeface="Arial"/>
                <a:cs typeface="Arial"/>
              </a:rPr>
              <a:t>Standard - </a:t>
            </a:r>
            <a:r>
              <a:rPr lang="en-US" sz="2400" dirty="0">
                <a:solidFill>
                  <a:srgbClr val="000000"/>
                </a:solidFill>
                <a:latin typeface="Arial"/>
                <a:cs typeface="Arial"/>
              </a:rPr>
              <a:t>Document that provide requirements, specifications, guidelines or characteristics that can be used consistently to ensure that materials, products, processes and services are fit for purpose. Categories include codes, technical specifications, code of practices, test methods/code among others</a:t>
            </a:r>
          </a:p>
        </p:txBody>
      </p:sp>
    </p:spTree>
    <p:extLst>
      <p:ext uri="{BB962C8B-B14F-4D97-AF65-F5344CB8AC3E}">
        <p14:creationId xmlns:p14="http://schemas.microsoft.com/office/powerpoint/2010/main" val="76826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03C9B-C401-AC45-9CBD-5490C20DDF80}"/>
              </a:ext>
            </a:extLst>
          </p:cNvPr>
          <p:cNvSpPr>
            <a:spLocks noGrp="1"/>
          </p:cNvSpPr>
          <p:nvPr>
            <p:ph type="title"/>
          </p:nvPr>
        </p:nvSpPr>
        <p:spPr>
          <a:xfrm>
            <a:off x="1145894" y="156117"/>
            <a:ext cx="10572663" cy="814039"/>
          </a:xfrm>
        </p:spPr>
        <p:txBody>
          <a:bodyPr>
            <a:normAutofit/>
          </a:bodyPr>
          <a:lstStyle/>
          <a:p>
            <a:pPr algn="ctr"/>
            <a:r>
              <a:rPr lang="en-US" sz="4000" b="1" dirty="0"/>
              <a:t>STANDARDISATION– PERFECT FITNESS</a:t>
            </a:r>
          </a:p>
        </p:txBody>
      </p:sp>
      <p:sp>
        <p:nvSpPr>
          <p:cNvPr id="3" name="Content Placeholder 2">
            <a:extLst>
              <a:ext uri="{FF2B5EF4-FFF2-40B4-BE49-F238E27FC236}">
                <a16:creationId xmlns:a16="http://schemas.microsoft.com/office/drawing/2014/main" xmlns="" id="{DC26CE74-9AA2-B24A-8880-6569A2A707D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ECDD8670-559E-FE46-B6C6-A1A30E14510D}"/>
              </a:ext>
            </a:extLst>
          </p:cNvPr>
          <p:cNvPicPr>
            <a:picLocks noChangeAspect="1"/>
          </p:cNvPicPr>
          <p:nvPr/>
        </p:nvPicPr>
        <p:blipFill>
          <a:blip r:embed="rId2"/>
          <a:stretch>
            <a:fillRect/>
          </a:stretch>
        </p:blipFill>
        <p:spPr>
          <a:xfrm>
            <a:off x="0" y="970156"/>
            <a:ext cx="12087922" cy="5765181"/>
          </a:xfrm>
          <a:prstGeom prst="rect">
            <a:avLst/>
          </a:prstGeom>
        </p:spPr>
      </p:pic>
    </p:spTree>
    <p:extLst>
      <p:ext uri="{BB962C8B-B14F-4D97-AF65-F5344CB8AC3E}">
        <p14:creationId xmlns:p14="http://schemas.microsoft.com/office/powerpoint/2010/main" val="178696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EAB8F9-932F-234F-9678-2EA2CBFD9560}"/>
              </a:ext>
            </a:extLst>
          </p:cNvPr>
          <p:cNvSpPr>
            <a:spLocks noGrp="1"/>
          </p:cNvSpPr>
          <p:nvPr>
            <p:ph idx="1"/>
          </p:nvPr>
        </p:nvSpPr>
        <p:spPr>
          <a:xfrm>
            <a:off x="5220182" y="1702523"/>
            <a:ext cx="6725921" cy="4408909"/>
          </a:xfrm>
        </p:spPr>
        <p:txBody>
          <a:bodyPr>
            <a:normAutofit lnSpcReduction="10000"/>
          </a:bodyPr>
          <a:lstStyle/>
          <a:p>
            <a:r>
              <a:rPr lang="en-US" sz="2400" b="1" dirty="0"/>
              <a:t>Quality Assurance</a:t>
            </a:r>
            <a:r>
              <a:rPr lang="en-US" sz="2400" dirty="0"/>
              <a:t> is aimed to avoid the defect whereas </a:t>
            </a:r>
            <a:r>
              <a:rPr lang="en-US" sz="2400" b="1" dirty="0"/>
              <a:t>Quality control</a:t>
            </a:r>
            <a:r>
              <a:rPr lang="en-US" sz="2400" dirty="0"/>
              <a:t> is aimed to identify and fix the defects. </a:t>
            </a:r>
          </a:p>
          <a:p>
            <a:endParaRPr lang="en-US" sz="2400" b="1" dirty="0"/>
          </a:p>
          <a:p>
            <a:pPr marL="0"/>
            <a:r>
              <a:rPr lang="en-US" sz="2400" b="1" dirty="0"/>
              <a:t>Quality Assurance </a:t>
            </a:r>
          </a:p>
          <a:p>
            <a:pPr marL="0" indent="0">
              <a:buNone/>
            </a:pPr>
            <a:r>
              <a:rPr lang="en-US" sz="2400" b="1" dirty="0"/>
              <a:t>This </a:t>
            </a:r>
            <a:r>
              <a:rPr lang="en-US" sz="2400" dirty="0"/>
              <a:t>provides </a:t>
            </a:r>
            <a:r>
              <a:rPr lang="en-US" sz="2400" b="1" dirty="0"/>
              <a:t>assurance</a:t>
            </a:r>
            <a:r>
              <a:rPr lang="en-US" sz="2400" dirty="0"/>
              <a:t> that </a:t>
            </a:r>
            <a:r>
              <a:rPr lang="en-US" sz="2400" b="1" dirty="0"/>
              <a:t>quality</a:t>
            </a:r>
            <a:r>
              <a:rPr lang="en-US" sz="2400" dirty="0"/>
              <a:t> requested will be achieved whereas </a:t>
            </a:r>
            <a:r>
              <a:rPr lang="en-US" sz="2400" b="1" dirty="0"/>
              <a:t>Quality Control</a:t>
            </a:r>
            <a:r>
              <a:rPr lang="en-US" sz="2400" dirty="0"/>
              <a:t> is a procedure that focuses on fulfilling the </a:t>
            </a:r>
            <a:r>
              <a:rPr lang="en-US" sz="2400" b="1" dirty="0"/>
              <a:t>quality</a:t>
            </a:r>
            <a:r>
              <a:rPr lang="en-US" sz="2400" dirty="0"/>
              <a:t> requested</a:t>
            </a:r>
          </a:p>
        </p:txBody>
      </p:sp>
      <p:pic>
        <p:nvPicPr>
          <p:cNvPr id="4" name="Picture 3">
            <a:extLst>
              <a:ext uri="{FF2B5EF4-FFF2-40B4-BE49-F238E27FC236}">
                <a16:creationId xmlns:a16="http://schemas.microsoft.com/office/drawing/2014/main" xmlns="" id="{3DDCFB23-A94E-8340-9002-44F3CB2E9FA2}"/>
              </a:ext>
            </a:extLst>
          </p:cNvPr>
          <p:cNvPicPr>
            <a:picLocks noChangeAspect="1"/>
          </p:cNvPicPr>
          <p:nvPr/>
        </p:nvPicPr>
        <p:blipFill>
          <a:blip r:embed="rId2"/>
          <a:stretch>
            <a:fillRect/>
          </a:stretch>
        </p:blipFill>
        <p:spPr>
          <a:xfrm>
            <a:off x="0" y="1039341"/>
            <a:ext cx="5220182" cy="5072092"/>
          </a:xfrm>
          <a:prstGeom prst="rect">
            <a:avLst/>
          </a:prstGeom>
        </p:spPr>
      </p:pic>
      <p:sp>
        <p:nvSpPr>
          <p:cNvPr id="7" name="Title 1">
            <a:extLst>
              <a:ext uri="{FF2B5EF4-FFF2-40B4-BE49-F238E27FC236}">
                <a16:creationId xmlns:a16="http://schemas.microsoft.com/office/drawing/2014/main" xmlns="" id="{E9083EE7-5AD6-834C-AE06-6773B6B46CF1}"/>
              </a:ext>
            </a:extLst>
          </p:cNvPr>
          <p:cNvSpPr>
            <a:spLocks noGrp="1"/>
          </p:cNvSpPr>
          <p:nvPr>
            <p:ph type="title"/>
          </p:nvPr>
        </p:nvSpPr>
        <p:spPr>
          <a:xfrm>
            <a:off x="1685167" y="127321"/>
            <a:ext cx="9520158" cy="659757"/>
          </a:xfrm>
        </p:spPr>
        <p:txBody>
          <a:bodyPr>
            <a:noAutofit/>
          </a:bodyPr>
          <a:lstStyle/>
          <a:p>
            <a:pPr algn="ctr"/>
            <a:r>
              <a:rPr lang="en-US" b="1" dirty="0">
                <a:latin typeface="Arial"/>
                <a:cs typeface="Arial"/>
              </a:rPr>
              <a:t>CONTEXTUAL CLARIFICATION…</a:t>
            </a:r>
          </a:p>
        </p:txBody>
      </p:sp>
    </p:spTree>
    <p:extLst>
      <p:ext uri="{BB962C8B-B14F-4D97-AF65-F5344CB8AC3E}">
        <p14:creationId xmlns:p14="http://schemas.microsoft.com/office/powerpoint/2010/main" val="78689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371" y="1274619"/>
            <a:ext cx="10491399" cy="4641272"/>
          </a:xfrm>
        </p:spPr>
        <p:txBody>
          <a:bodyPr>
            <a:normAutofit/>
          </a:bodyPr>
          <a:lstStyle/>
          <a:p>
            <a:pPr marL="0" indent="0" algn="just">
              <a:buNone/>
            </a:pPr>
            <a:r>
              <a:rPr lang="en-US" sz="2400" b="1" dirty="0">
                <a:solidFill>
                  <a:srgbClr val="000000"/>
                </a:solidFill>
                <a:latin typeface="Arial"/>
                <a:cs typeface="Arial"/>
              </a:rPr>
              <a:t>Quality assurance - </a:t>
            </a:r>
            <a:r>
              <a:rPr lang="en-US" sz="2400" dirty="0">
                <a:solidFill>
                  <a:srgbClr val="000000"/>
                </a:solidFill>
                <a:latin typeface="Arial"/>
                <a:cs typeface="Arial"/>
              </a:rPr>
              <a:t>All planned and systematic actions needed to demonstrate and provide adequate confidence that a product, service or result will satisfy given requirements for quality and be fit for purpose.</a:t>
            </a:r>
          </a:p>
          <a:p>
            <a:pPr marL="0" indent="0" algn="just">
              <a:buNone/>
            </a:pPr>
            <a:r>
              <a:rPr lang="en-US" sz="2400" b="1" dirty="0">
                <a:solidFill>
                  <a:srgbClr val="000000"/>
                </a:solidFill>
                <a:latin typeface="Arial"/>
                <a:cs typeface="Arial"/>
              </a:rPr>
              <a:t>Quality control - </a:t>
            </a:r>
            <a:r>
              <a:rPr lang="en-US" sz="2400" dirty="0">
                <a:solidFill>
                  <a:srgbClr val="000000"/>
                </a:solidFill>
                <a:latin typeface="Arial"/>
                <a:cs typeface="Arial"/>
              </a:rPr>
              <a:t>The operational techniques and activities used to fulfill requirements for quality</a:t>
            </a:r>
          </a:p>
          <a:p>
            <a:pPr marL="0" indent="0" algn="just">
              <a:buNone/>
            </a:pPr>
            <a:r>
              <a:rPr lang="en-US" sz="2400" b="1" dirty="0">
                <a:solidFill>
                  <a:srgbClr val="000000"/>
                </a:solidFill>
                <a:latin typeface="Arial"/>
                <a:cs typeface="Arial"/>
              </a:rPr>
              <a:t>Conformity - </a:t>
            </a:r>
            <a:r>
              <a:rPr lang="en-US" sz="2400" dirty="0">
                <a:solidFill>
                  <a:srgbClr val="000000"/>
                </a:solidFill>
                <a:latin typeface="Arial"/>
                <a:cs typeface="Arial"/>
              </a:rPr>
              <a:t>Demonstration that specified requirements relating to a product, process or system are fulfilled</a:t>
            </a:r>
          </a:p>
        </p:txBody>
      </p:sp>
      <p:sp>
        <p:nvSpPr>
          <p:cNvPr id="6" name="Title 1">
            <a:extLst>
              <a:ext uri="{FF2B5EF4-FFF2-40B4-BE49-F238E27FC236}">
                <a16:creationId xmlns:a16="http://schemas.microsoft.com/office/drawing/2014/main" xmlns="" id="{3D7A7AF1-4AB2-ED46-84DA-6C2BA8598A64}"/>
              </a:ext>
            </a:extLst>
          </p:cNvPr>
          <p:cNvSpPr>
            <a:spLocks noGrp="1"/>
          </p:cNvSpPr>
          <p:nvPr>
            <p:ph type="title"/>
          </p:nvPr>
        </p:nvSpPr>
        <p:spPr>
          <a:xfrm>
            <a:off x="1685167" y="127321"/>
            <a:ext cx="9520158" cy="659757"/>
          </a:xfrm>
        </p:spPr>
        <p:txBody>
          <a:bodyPr>
            <a:noAutofit/>
          </a:bodyPr>
          <a:lstStyle/>
          <a:p>
            <a:pPr algn="ctr"/>
            <a:r>
              <a:rPr lang="en-US" b="1" dirty="0">
                <a:latin typeface="Arial"/>
                <a:cs typeface="Arial"/>
              </a:rPr>
              <a:t>CONTEXTUAL CLARIFICATION</a:t>
            </a:r>
          </a:p>
        </p:txBody>
      </p:sp>
    </p:spTree>
    <p:extLst>
      <p:ext uri="{BB962C8B-B14F-4D97-AF65-F5344CB8AC3E}">
        <p14:creationId xmlns:p14="http://schemas.microsoft.com/office/powerpoint/2010/main" val="391220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370" y="1233055"/>
            <a:ext cx="10491399" cy="4585854"/>
          </a:xfrm>
        </p:spPr>
        <p:txBody>
          <a:bodyPr>
            <a:normAutofit/>
          </a:bodyPr>
          <a:lstStyle/>
          <a:p>
            <a:pPr algn="just"/>
            <a:r>
              <a:rPr lang="en-US" sz="2400" b="1" dirty="0">
                <a:latin typeface="Arial"/>
                <a:cs typeface="Arial"/>
              </a:rPr>
              <a:t>Certification</a:t>
            </a:r>
            <a:r>
              <a:rPr lang="en-US" sz="2400" dirty="0">
                <a:latin typeface="Arial"/>
                <a:cs typeface="Arial"/>
              </a:rPr>
              <a:t> - Process by which a party gives a written assurance that a product, service, system, process or material conforms to specific requirements (a standard). It is a way of signaling to buyers, customers, suppliers and other stakeholders that an Organisation have implemented the standard properly</a:t>
            </a:r>
          </a:p>
          <a:p>
            <a:pPr marL="0" indent="0" algn="just">
              <a:buNone/>
            </a:pPr>
            <a:endParaRPr lang="en-US" sz="2400" dirty="0">
              <a:solidFill>
                <a:srgbClr val="000000"/>
              </a:solidFill>
              <a:latin typeface="Arial"/>
              <a:cs typeface="Arial"/>
            </a:endParaRPr>
          </a:p>
          <a:p>
            <a:pPr algn="just"/>
            <a:r>
              <a:rPr lang="en-US" sz="2400" b="1" dirty="0">
                <a:solidFill>
                  <a:srgbClr val="000000"/>
                </a:solidFill>
                <a:latin typeface="Arial"/>
                <a:cs typeface="Arial"/>
              </a:rPr>
              <a:t>Packaging</a:t>
            </a:r>
            <a:r>
              <a:rPr lang="en-US" sz="2400" dirty="0">
                <a:solidFill>
                  <a:srgbClr val="000000"/>
                </a:solidFill>
                <a:latin typeface="Arial"/>
                <a:cs typeface="Arial"/>
              </a:rPr>
              <a:t> - </a:t>
            </a:r>
            <a:r>
              <a:rPr lang="en-US" sz="2400" dirty="0"/>
              <a:t>Packaging can be described as a coordinated system of preparing goods for transport, warehousing, logistics, sale, and end use</a:t>
            </a:r>
          </a:p>
        </p:txBody>
      </p:sp>
      <p:sp>
        <p:nvSpPr>
          <p:cNvPr id="6" name="Title 1">
            <a:extLst>
              <a:ext uri="{FF2B5EF4-FFF2-40B4-BE49-F238E27FC236}">
                <a16:creationId xmlns:a16="http://schemas.microsoft.com/office/drawing/2014/main" xmlns="" id="{3D7A7AF1-4AB2-ED46-84DA-6C2BA8598A64}"/>
              </a:ext>
            </a:extLst>
          </p:cNvPr>
          <p:cNvSpPr>
            <a:spLocks noGrp="1"/>
          </p:cNvSpPr>
          <p:nvPr>
            <p:ph type="title"/>
          </p:nvPr>
        </p:nvSpPr>
        <p:spPr>
          <a:xfrm>
            <a:off x="1685167" y="127321"/>
            <a:ext cx="9520158" cy="659757"/>
          </a:xfrm>
        </p:spPr>
        <p:txBody>
          <a:bodyPr>
            <a:noAutofit/>
          </a:bodyPr>
          <a:lstStyle/>
          <a:p>
            <a:pPr algn="ctr"/>
            <a:r>
              <a:rPr lang="en-US" b="1" dirty="0">
                <a:latin typeface="Arial"/>
                <a:cs typeface="Arial"/>
              </a:rPr>
              <a:t>CONTEXTUAL CLARIFICATION</a:t>
            </a:r>
          </a:p>
        </p:txBody>
      </p:sp>
    </p:spTree>
    <p:extLst>
      <p:ext uri="{BB962C8B-B14F-4D97-AF65-F5344CB8AC3E}">
        <p14:creationId xmlns:p14="http://schemas.microsoft.com/office/powerpoint/2010/main" val="3277504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{55138B0C-0B19-7B4D-A0E1-47F12EC83D65}tf10001119</Template>
  <TotalTime>1376</TotalTime>
  <Words>1849</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Palatino Linotype</vt:lpstr>
      <vt:lpstr>Wingdings</vt:lpstr>
      <vt:lpstr>Gallery</vt:lpstr>
      <vt:lpstr>THE ROLE OF STANDARDS ORGANISATION OF NIGERIA (SON) IN FACILITATING NIGERIAN NON-OIL EXPORT THROUGH QUALITY ASSURANCE, STANDARDIZATION AND PACKAGING  by   OSITA ANTHONY ABOLOMA ESQ Director General/Chief Executive (SON)</vt:lpstr>
      <vt:lpstr>STANDARDS ORGANISATION OF NIGERIA (SON)</vt:lpstr>
      <vt:lpstr>Our Mission</vt:lpstr>
      <vt:lpstr>MANDATES OF SON</vt:lpstr>
      <vt:lpstr>CONTEXTUAL CLARIFICATION</vt:lpstr>
      <vt:lpstr>STANDARDISATION– PERFECT FITNESS</vt:lpstr>
      <vt:lpstr>CONTEXTUAL CLARIFICATION…</vt:lpstr>
      <vt:lpstr>CONTEXTUAL CLARIFICATION</vt:lpstr>
      <vt:lpstr>CONTEXTUAL CLARIFICATION</vt:lpstr>
      <vt:lpstr>PowerPoint Presentation</vt:lpstr>
      <vt:lpstr>PowerPoint Presentation</vt:lpstr>
      <vt:lpstr>PowerPoint Presentation</vt:lpstr>
      <vt:lpstr>PowerPoint Presentation</vt:lpstr>
      <vt:lpstr>PURPOSE OF PACKAGING</vt:lpstr>
      <vt:lpstr>STANDARDISATION</vt:lpstr>
      <vt:lpstr>WHAT ARE STANDARDS?</vt:lpstr>
      <vt:lpstr>WHY STANDARDS</vt:lpstr>
      <vt:lpstr>AIM OF STANDARDISATION</vt:lpstr>
      <vt:lpstr>QUALITY ASSURANCE, PACKAGING AND STANDARDISATION</vt:lpstr>
      <vt:lpstr>SOME NON-OIL EXPORT PRODUCTS</vt:lpstr>
      <vt:lpstr>HOW SON IS FACILITATING NON-OIL EXPORT?</vt:lpstr>
      <vt:lpstr>CERTIFICATION FOR EXPORT</vt:lpstr>
      <vt:lpstr>SON PRODUCT CERTIFICATION FOR QUALITY MARK</vt:lpstr>
      <vt:lpstr>FACILITY INSPECTION FOR SON’S  PRODUCT CERTIFICATION</vt:lpstr>
      <vt:lpstr>OTHER SERVICES BY SON FOR STAKEHOLDERS  AND EXPORTERS</vt:lpstr>
      <vt:lpstr>OTHER SERVICES BY SON FOR STAKEHOLDERS  AND EXPORTERS…</vt:lpstr>
      <vt:lpstr>WHY SON IS FACILITATING NON-OIL PRODUCTS?</vt:lpstr>
      <vt:lpstr>IMPACT OF SON ON SMEs</vt:lpstr>
      <vt:lpstr>ADVANTAGES OF STANDARDIZATION TO NON-OIL PRODUCTS</vt:lpstr>
      <vt:lpstr>STAKEHOLDERS IN STANDARDIZATION</vt:lpstr>
      <vt:lpstr>BENEFITS OF SON’S ACTIVITIES IN RELATION  TO NIGERIAN MADE PRODUCTS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FUNCTIONS OF THE STANDARDS ORGANISATION OF NIGERIA</dc:title>
  <dc:creator>OLALEKAN OMONIYI</dc:creator>
  <cp:lastModifiedBy>irmiya ijai</cp:lastModifiedBy>
  <cp:revision>117</cp:revision>
  <cp:lastPrinted>2019-12-16T21:48:22Z</cp:lastPrinted>
  <dcterms:created xsi:type="dcterms:W3CDTF">2019-06-25T13:31:01Z</dcterms:created>
  <dcterms:modified xsi:type="dcterms:W3CDTF">2020-01-28T10:57:32Z</dcterms:modified>
</cp:coreProperties>
</file>